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"/>
  </p:notesMasterIdLst>
  <p:handoutMasterIdLst>
    <p:handoutMasterId r:id="rId55"/>
  </p:handoutMasterIdLst>
  <p:sldIdLst>
    <p:sldId id="327" r:id="rId3"/>
    <p:sldId id="330" r:id="rId4"/>
    <p:sldId id="331" r:id="rId6"/>
    <p:sldId id="332" r:id="rId7"/>
    <p:sldId id="298" r:id="rId8"/>
    <p:sldId id="262" r:id="rId9"/>
    <p:sldId id="263" r:id="rId10"/>
    <p:sldId id="376" r:id="rId11"/>
    <p:sldId id="377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416" r:id="rId50"/>
    <p:sldId id="417" r:id="rId51"/>
    <p:sldId id="418" r:id="rId52"/>
    <p:sldId id="419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06"/>
        <p:guide pos="37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9" Type="http://schemas.openxmlformats.org/officeDocument/2006/relationships/commentAuthors" Target="commentAuthors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handoutMaster" Target="handoutMasters/handoutMaster1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hub.com/ansariparvej/IBM-Data-Science-Professional/blob/main/11.%20Applied%20Data%20Science%20Capstone/Week_1/Data%20Wrangling.ipynb" TargetMode="Externa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hub.com/navassherif98/IBM_Data_Science_Professional_Certification/blob/master/10.Applied_Data_Science_Capstone/Week%202%20EDA/EDA%20with%20Visualization.ipynb" TargetMode="Externa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hub.com/ansariparvej/IBM-Data-Science-Professional/blob/main/11.%20Applied%20Data%20Science%20Capstone/Week_2/EDA%20with%20SQL.ipynb" TargetMode="Externa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hub.com/ansariparvej/IBM-Data-Science-Professional/blob/main/11.%20Applied%20Data%20Science%20Capstone/Week_3/Interactive%20Visual%20Analytics%20with%20Folium.ipynb" TargetMode="Externa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hub.com/ansariparvej/IBM-Data-Science-Professional/blob/main/11.%20Applied%20Data%20Science%20Capstone/Week_3/SpaceX_Dashboard_App.py" TargetMode="Externa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github.com/ansariparvej/IBM-Data-Science-Professional/blob/main/11.%20Applied%20Data%20Science%20Capstone/Week_4/Machine%20Learning%20Prediction.ipynb" TargetMode="Externa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5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8.jpe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9.jpe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1.jpeg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2.jpeg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5.jpeg"/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github.com/ansariparvej/IBM-Data-Science-Professional/blob/main/11.%20Applied%20Data%20Science%20Capstone/Week_3/spacex_launch_geo.csv" TargetMode="External"/><Relationship Id="rId2" Type="http://schemas.openxmlformats.org/officeDocument/2006/relationships/hyperlink" Target="https://github.com/ansariparvej/IBM-Data-Science-Professional/blob/main/11.%20Applied%20Data%20Science%20Capstone/Week_3/spacex_launch_dash.csv" TargetMode="Externa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1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3" Type="http://schemas.openxmlformats.org/officeDocument/2006/relationships/slideLayout" Target="../slideLayouts/slideLayout2.xml"/><Relationship Id="rId22" Type="http://schemas.openxmlformats.org/officeDocument/2006/relationships/hyperlink" Target="https://github.com/navassherif98/IBM_Data_Science_Professional_Certification/blob/master/10.Applied_Data_Science_Capstone/Week%201%20Introduction/Data%20Collection%20Api%20.ipynb" TargetMode="External"/><Relationship Id="rId21" Type="http://schemas.openxmlformats.org/officeDocument/2006/relationships/image" Target="../media/image26.png"/><Relationship Id="rId20" Type="http://schemas.openxmlformats.org/officeDocument/2006/relationships/image" Target="../media/image25.png"/><Relationship Id="rId2" Type="http://schemas.openxmlformats.org/officeDocument/2006/relationships/image" Target="../media/image7.png"/><Relationship Id="rId19" Type="http://schemas.openxmlformats.org/officeDocument/2006/relationships/image" Target="../media/image24.png"/><Relationship Id="rId18" Type="http://schemas.openxmlformats.org/officeDocument/2006/relationships/image" Target="../media/image23.pn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7" Type="http://schemas.openxmlformats.org/officeDocument/2006/relationships/slideLayout" Target="../slideLayouts/slideLayout7.xml"/><Relationship Id="rId16" Type="http://schemas.openxmlformats.org/officeDocument/2006/relationships/hyperlink" Target="https://github.com/navassherif98/IBM_Data_Science_Professional_Certification/blob/master/10.Applied_Data_Science_Capstone/Week%201%20Introduction/Data%20Collection%20Api%20.ipynb" TargetMode="External"/><Relationship Id="rId15" Type="http://schemas.openxmlformats.org/officeDocument/2006/relationships/image" Target="../media/image41.png"/><Relationship Id="rId14" Type="http://schemas.openxmlformats.org/officeDocument/2006/relationships/image" Target="../media/image40.png"/><Relationship Id="rId13" Type="http://schemas.openxmlformats.org/officeDocument/2006/relationships/image" Target="../media/image39.png"/><Relationship Id="rId12" Type="http://schemas.openxmlformats.org/officeDocument/2006/relationships/image" Target="../media/image38.jpeg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Parvej Alam Ansari |</a:t>
            </a:r>
            <a:endParaRPr lang="en-US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06 - 07 - 2023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27380" y="1327785"/>
            <a:ext cx="10801985" cy="5430520"/>
          </a:xfrm>
          <a:prstGeom prst="rect">
            <a:avLst/>
          </a:prstGeom>
        </p:spPr>
        <p:txBody>
          <a:bodyPr/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Create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training label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with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landing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outcomes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where successful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= 1 &amp;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failure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=</a:t>
            </a:r>
            <a:r>
              <a:rPr sz="2000" spc="-8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0.</a:t>
            </a:r>
            <a:endParaRPr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Outcome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column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has</a:t>
            </a:r>
            <a:r>
              <a:rPr sz="2000" spc="-4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two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components:</a:t>
            </a:r>
            <a:r>
              <a:rPr sz="2000" spc="-7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‘Mission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Outcome’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‘Landing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Location’</a:t>
            </a:r>
            <a:endParaRPr sz="2000" dirty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New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training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label column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‘class’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with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value of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1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if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‘Mission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Outcome’ is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True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and 0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otherwise.  </a:t>
            </a:r>
            <a:endParaRPr sz="2000" spc="-5" dirty="0">
              <a:solidFill>
                <a:srgbClr val="404040"/>
              </a:solidFill>
              <a:latin typeface="Carlito"/>
              <a:cs typeface="Carlito"/>
              <a:sym typeface="+mn-ea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sz="20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</a:rPr>
              <a:t>Value </a:t>
            </a: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</a:rPr>
              <a:t>Mapping:</a:t>
            </a:r>
            <a:endParaRPr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True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ASDS,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True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RTLS,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&amp; </a:t>
            </a:r>
            <a:r>
              <a:rPr sz="2000" spc="-3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True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Ocean –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set to </a:t>
            </a:r>
            <a:r>
              <a:rPr lang="en-US" sz="2000" spc="-1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-&gt;</a:t>
            </a:r>
            <a:r>
              <a:rPr sz="2000" spc="-8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1</a:t>
            </a:r>
            <a:endParaRPr sz="20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None None,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False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ASDS, None ASDS,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False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Ocean,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False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RTLS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–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set to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-&gt;</a:t>
            </a:r>
            <a:r>
              <a:rPr sz="2000" spc="-10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0</a:t>
            </a:r>
            <a:endParaRPr sz="2000" dirty="0">
              <a:latin typeface="Carlito"/>
              <a:cs typeface="Carlito"/>
            </a:endParaRPr>
          </a:p>
          <a:p>
            <a:pPr marL="16510" marR="1900555">
              <a:lnSpc>
                <a:spcPct val="148000"/>
              </a:lnSpc>
            </a:pP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</a:rPr>
              <a:t>GitHub </a:t>
            </a:r>
            <a:r>
              <a:rPr lang="en-US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</a:rPr>
              <a:t>URL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</a:rPr>
              <a:t>: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endParaRPr sz="2000" spc="-5" dirty="0">
              <a:solidFill>
                <a:srgbClr val="404040"/>
              </a:solidFill>
              <a:latin typeface="Carlito"/>
              <a:cs typeface="Carlito"/>
              <a:sym typeface="+mn-ea"/>
            </a:endParaRPr>
          </a:p>
          <a:p>
            <a:pPr marL="16510" marR="1900555">
              <a:lnSpc>
                <a:spcPct val="148000"/>
              </a:lnSpc>
            </a:pPr>
            <a:r>
              <a:rPr lang="en-US" sz="2000">
                <a:hlinkClick r:id="rId2" tooltip="" action="ppaction://hlinkfile"/>
              </a:rPr>
              <a:t>https://github.com/ansariparvej/IBM-Data-Science</a:t>
            </a:r>
            <a:endParaRPr lang="en-US" sz="2000">
              <a:hlinkClick r:id="rId2" tooltip="" action="ppaction://hlinkfile"/>
            </a:endParaRPr>
          </a:p>
          <a:p>
            <a:pPr marL="0" marR="1900555" indent="0">
              <a:lnSpc>
                <a:spcPct val="148000"/>
              </a:lnSpc>
              <a:buNone/>
            </a:pPr>
            <a:r>
              <a:rPr lang="en-US" sz="2000">
                <a:hlinkClick r:id="rId2" tooltip="" action="ppaction://hlinkfile"/>
              </a:rPr>
              <a:t>Professional/blob/main/11.%20Applied%20Data%20Science%20Capstone/Week_1/Data%20Wrangling.ipynb</a:t>
            </a:r>
            <a:endParaRPr lang="en-US" sz="200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69620" y="1381125"/>
            <a:ext cx="10688320" cy="503110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Exploratory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Data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Analysis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performed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on variables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Flight </a:t>
            </a:r>
            <a:r>
              <a:rPr sz="2000" spc="-5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Number,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Payload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Mass,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Site,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Orbit, Class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and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000" spc="-13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Year.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</a:rPr>
              <a:t>Plots</a:t>
            </a:r>
            <a:r>
              <a:rPr sz="20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</a:rPr>
              <a:t>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</a:rPr>
              <a:t>Used:</a:t>
            </a:r>
            <a:endParaRPr sz="2000" dirty="0"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Flight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Number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vs.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Payload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Mass,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Flight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Number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vs.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Site,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Payload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Mass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vs.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Launch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Site, 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Orbit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vs.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Success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Rate,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Flight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Number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vs.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Orbit,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Payload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vs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Orbit,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and Success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Yearly</a:t>
            </a:r>
            <a:r>
              <a:rPr sz="2000" spc="7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000" spc="-6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Trend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plots, line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charts, and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bar plots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were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used 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to compare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relationships between variables</a:t>
            </a:r>
            <a:r>
              <a:rPr sz="20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to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D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ecide if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a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relationship </a:t>
            </a:r>
            <a:r>
              <a:rPr sz="20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exists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so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that they could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be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used in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training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the machine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learning</a:t>
            </a:r>
            <a:r>
              <a:rPr sz="2000" spc="-4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model</a:t>
            </a:r>
            <a:endParaRPr sz="20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10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</a:rPr>
              <a:t>GitHub </a:t>
            </a:r>
            <a:r>
              <a:rPr lang="en-US"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</a:rPr>
              <a:t>URL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</a:rPr>
              <a:t>: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endParaRPr sz="2000" spc="-5" dirty="0">
              <a:solidFill>
                <a:srgbClr val="404040"/>
              </a:solidFill>
              <a:latin typeface="Carlito"/>
              <a:cs typeface="Carlito"/>
              <a:sym typeface="+mn-ea"/>
            </a:endParaRPr>
          </a:p>
          <a:p>
            <a:pPr marL="12700" marR="5080">
              <a:lnSpc>
                <a:spcPct val="100000"/>
              </a:lnSpc>
              <a:spcBef>
                <a:spcPts val="1105"/>
              </a:spcBef>
            </a:pPr>
            <a:r>
              <a:rPr lang="en-IN" sz="2000" u="heavy" spc="-10" dirty="0">
                <a:solidFill>
                  <a:srgbClr val="2996E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  <a:hlinkClick r:id="rId2"/>
              </a:rPr>
              <a:t>https://github.com/ansariparvej/IBM-Data-Science-Professional/blob/main/11.%20Applied%20Data%20Science%20Capstone/Week_2/EDA%20with%20Visualization.ipynb</a:t>
            </a:r>
            <a:endParaRPr lang="en-IN" sz="2000" u="heavy" spc="-10" dirty="0">
              <a:solidFill>
                <a:srgbClr val="2996E1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  <a:sym typeface="+mn-ea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11200" y="1522095"/>
            <a:ext cx="10633710" cy="490601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280"/>
              </a:spcBef>
              <a:buFont typeface="Wingdings" panose="05000000000000000000" charset="0"/>
              <a:buChar char=""/>
            </a:pP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Loaded </a:t>
            </a:r>
            <a:r>
              <a:rPr sz="22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data </a:t>
            </a:r>
            <a:r>
              <a:rPr sz="2200" spc="-1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set </a:t>
            </a:r>
            <a:r>
              <a:rPr sz="22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into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IBM DB2</a:t>
            </a:r>
            <a:r>
              <a:rPr sz="2200" spc="-1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Database.</a:t>
            </a:r>
            <a:endParaRPr sz="2200" spc="-5" dirty="0">
              <a:solidFill>
                <a:srgbClr val="404040"/>
              </a:solidFill>
              <a:latin typeface="Carlito"/>
              <a:cs typeface="Carlito"/>
              <a:sym typeface="+mn-ea"/>
            </a:endParaRPr>
          </a:p>
          <a:p>
            <a:pPr>
              <a:lnSpc>
                <a:spcPct val="100000"/>
              </a:lnSpc>
              <a:spcBef>
                <a:spcPts val="1280"/>
              </a:spcBef>
              <a:buFont typeface="Wingdings" panose="05000000000000000000" charset="0"/>
              <a:buChar char=""/>
            </a:pP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Queried using SQL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Python</a:t>
            </a:r>
            <a:r>
              <a:rPr sz="2200" spc="-1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integration.</a:t>
            </a:r>
            <a:endParaRPr sz="2200" spc="-25" dirty="0">
              <a:solidFill>
                <a:srgbClr val="404040"/>
              </a:solidFill>
              <a:latin typeface="Carlito"/>
              <a:cs typeface="Carlito"/>
              <a:sym typeface="+mn-ea"/>
            </a:endParaRPr>
          </a:p>
          <a:p>
            <a:pPr>
              <a:lnSpc>
                <a:spcPct val="100000"/>
              </a:lnSpc>
              <a:spcBef>
                <a:spcPts val="1280"/>
              </a:spcBef>
              <a:buFont typeface="Wingdings" panose="05000000000000000000" charset="0"/>
              <a:buChar char=""/>
            </a:pPr>
            <a:r>
              <a:rPr sz="22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Queries </a:t>
            </a:r>
            <a:r>
              <a:rPr sz="22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were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made </a:t>
            </a:r>
            <a:r>
              <a:rPr sz="22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to </a:t>
            </a:r>
            <a:r>
              <a:rPr sz="2200" spc="-1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get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a </a:t>
            </a:r>
            <a:r>
              <a:rPr sz="22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better </a:t>
            </a:r>
            <a:r>
              <a:rPr sz="22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understanding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of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the</a:t>
            </a:r>
            <a:r>
              <a:rPr sz="2200" spc="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dataset.</a:t>
            </a:r>
            <a:endParaRPr sz="2200" spc="-20" dirty="0">
              <a:solidFill>
                <a:srgbClr val="404040"/>
              </a:solidFill>
              <a:latin typeface="Carlito"/>
              <a:cs typeface="Carlito"/>
              <a:sym typeface="+mn-ea"/>
            </a:endParaRPr>
          </a:p>
          <a:p>
            <a:pPr>
              <a:lnSpc>
                <a:spcPct val="100000"/>
              </a:lnSpc>
              <a:spcBef>
                <a:spcPts val="1280"/>
              </a:spcBef>
              <a:buFont typeface="Wingdings" panose="05000000000000000000" charset="0"/>
              <a:buChar char=""/>
            </a:pPr>
            <a:r>
              <a:rPr lang="en-US"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Queried </a:t>
            </a:r>
            <a:r>
              <a:rPr sz="22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information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about launch </a:t>
            </a:r>
            <a:r>
              <a:rPr sz="22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site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names, mission </a:t>
            </a:r>
            <a:r>
              <a:rPr sz="22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outcomes, various pay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load </a:t>
            </a:r>
            <a:r>
              <a:rPr sz="22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sizes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of  </a:t>
            </a:r>
            <a:r>
              <a:rPr sz="22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customers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and </a:t>
            </a:r>
            <a:r>
              <a:rPr sz="22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booster </a:t>
            </a:r>
            <a:r>
              <a:rPr sz="22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versions,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and landing</a:t>
            </a:r>
            <a:r>
              <a:rPr sz="2200" spc="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200" spc="-1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outcomes</a:t>
            </a:r>
            <a:endParaRPr sz="2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Carlito"/>
              <a:cs typeface="Carlito"/>
            </a:endParaRPr>
          </a:p>
          <a:p>
            <a:pPr marL="12700" marR="5080">
              <a:lnSpc>
                <a:spcPct val="149000"/>
              </a:lnSpc>
            </a:pPr>
            <a:r>
              <a:rPr sz="22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</a:rPr>
              <a:t>GitHub </a:t>
            </a:r>
            <a:r>
              <a:rPr lang="en-US" sz="22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</a:rPr>
              <a:t>URL</a:t>
            </a:r>
            <a:r>
              <a:rPr sz="22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</a:rPr>
              <a:t>: </a:t>
            </a:r>
            <a:endParaRPr sz="2200" u="heavy" spc="-5" dirty="0">
              <a:solidFill>
                <a:srgbClr val="404040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  <a:sym typeface="+mn-ea"/>
            </a:endParaRPr>
          </a:p>
          <a:p>
            <a:pPr marL="12700" marR="5080">
              <a:lnSpc>
                <a:spcPct val="149000"/>
              </a:lnSpc>
            </a:pP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  <a:hlinkClick r:id="rId2" tooltip="" action="ppaction://hlinkfile"/>
              </a:rPr>
              <a:t>https://github.com/ansariparvej/IBM-Data-Science-Professional/blob/main/11.%20Applied%20Data%20Science%20Capstone/Week_2/EDA%20with%20SQL.ipynb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476909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sz="22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Folium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map</a:t>
            </a:r>
            <a:r>
              <a:rPr lang="en-US"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objects such as markers, circles, lines, etc.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mark Launch Sites, successful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and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unsuccessful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landings, and a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proximity example 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to </a:t>
            </a:r>
            <a:r>
              <a:rPr sz="2200" spc="-4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key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locations: </a:t>
            </a:r>
            <a:r>
              <a:rPr sz="2200" spc="-6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Railway, Highway,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Coast,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and</a:t>
            </a:r>
            <a:r>
              <a:rPr sz="2200" spc="3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200" spc="-6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City.</a:t>
            </a:r>
            <a:endParaRPr sz="2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This </a:t>
            </a:r>
            <a:r>
              <a:rPr sz="22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allows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us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to understand why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launch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sites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may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be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located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where they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are.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Also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visualizes 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successful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landings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relative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to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location.</a:t>
            </a:r>
            <a:endParaRPr sz="2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22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GitHub</a:t>
            </a:r>
            <a:r>
              <a:rPr sz="22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2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URL</a:t>
            </a:r>
            <a:r>
              <a:rPr sz="22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</a:t>
            </a:r>
            <a:endParaRPr sz="2200" u="heavy" spc="-5" dirty="0">
              <a:solidFill>
                <a:srgbClr val="404040"/>
              </a:solidFill>
              <a:uFill>
                <a:solidFill>
                  <a:srgbClr val="404040"/>
                </a:solidFill>
              </a:u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hlinkClick r:id="rId2" tooltip="" action="ppaction://hlinkfile"/>
              </a:rPr>
              <a:t>https://github.com/ansariparvej/IBM-Data-Science-Professional/blob/main/11.%20Applied%20Data%20Science%20Capstone/Week_3/Interactive%20Visual%20Analytics%20with%20Folium.ipynb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55345" y="1441450"/>
            <a:ext cx="10601960" cy="4988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Dashboard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includes a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pie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chart and a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scatter</a:t>
            </a:r>
            <a:r>
              <a:rPr sz="2000" spc="-13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plot.</a:t>
            </a:r>
            <a:endParaRPr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Pie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chart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can be selected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show distribution of successful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landings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across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all launch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sites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and 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can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be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selected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show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individual launch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site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success</a:t>
            </a:r>
            <a:r>
              <a:rPr sz="2000" spc="-1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000" spc="-3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rates.</a:t>
            </a:r>
            <a:endParaRPr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sz="20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plot </a:t>
            </a:r>
            <a:r>
              <a:rPr sz="2000" spc="-4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takes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two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inputs: All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sites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or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individual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site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and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payload mass on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slider between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0  and 10000</a:t>
            </a:r>
            <a:r>
              <a:rPr sz="2000" spc="-1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kg.</a:t>
            </a:r>
            <a:endParaRPr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pie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chart is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used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to visualize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site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success</a:t>
            </a:r>
            <a:r>
              <a:rPr sz="2000" spc="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rate.</a:t>
            </a:r>
            <a:endParaRPr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scatter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plot can help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us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see how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success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varies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across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sites,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mass,</a:t>
            </a:r>
            <a:r>
              <a:rPr sz="2000" spc="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and</a:t>
            </a:r>
            <a:endParaRPr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>
              <a:lnSpc>
                <a:spcPts val="2350"/>
              </a:lnSpc>
            </a:pP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version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category.</a:t>
            </a:r>
            <a:endParaRPr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GitHub</a:t>
            </a:r>
            <a:r>
              <a:rPr sz="20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0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URL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:</a:t>
            </a:r>
            <a:endParaRPr sz="2000" u="heavy" spc="-5" dirty="0">
              <a:solidFill>
                <a:srgbClr val="404040"/>
              </a:solidFill>
              <a:uFill>
                <a:solidFill>
                  <a:srgbClr val="404040"/>
                </a:solidFill>
              </a:u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  <a:hlinkClick r:id="rId2" tooltip="" action="ppaction://hlinkfile"/>
              </a:rPr>
              <a:t>https://github.com/ansariparvej/IBM-Data-Science-Professional/blob/main/11.%20Applied%20Data%20Science%20Capstone/Week_3/SpaceX_Dashboard_App.py</a:t>
            </a:r>
            <a:endParaRPr 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charset="0"/>
                <a:cs typeface="Times New Roman" panose="02020603050405020304" charset="0"/>
              </a:rPr>
            </a:fld>
            <a:endParaRPr lang="en-US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charset="0"/>
                <a:cs typeface="Times New Roman" panose="02020603050405020304" charset="0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363220" y="2472055"/>
            <a:ext cx="3231515" cy="280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charset="0"/>
                <a:cs typeface="Times New Roman" panose="02020603050405020304" charset="0"/>
              </a:rPr>
              <a:t>GitHub</a:t>
            </a:r>
            <a:r>
              <a:rPr sz="2000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charset="0"/>
                <a:cs typeface="Times New Roman" panose="02020603050405020304" charset="0"/>
              </a:rPr>
              <a:t>URL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sz="2000" u="heavy" spc="-5" dirty="0">
              <a:solidFill>
                <a:srgbClr val="404040"/>
              </a:solidFill>
              <a:uFill>
                <a:solidFill>
                  <a:srgbClr val="404040"/>
                </a:solidFill>
              </a:u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IN" sz="2000" u="heavy" spc="-5" dirty="0">
              <a:solidFill>
                <a:srgbClr val="404040"/>
              </a:solidFill>
              <a:uFill>
                <a:solidFill>
                  <a:srgbClr val="404040"/>
                </a:solidFill>
              </a:u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 panose="02020603050405020304" charset="0"/>
                <a:cs typeface="Times New Roman" panose="02020603050405020304" charset="0"/>
                <a:hlinkClick r:id="rId2" tooltip="" action="ppaction://hlinkfile"/>
              </a:rPr>
              <a:t>https://github.com/ansariparvej/IBM-Data-Science-Professional/blob/main/11.%20Applied%20Data%20Science%20Capstone/Week_4/Machine%20Learning%20Prediction.ipynb</a:t>
            </a:r>
            <a:endParaRPr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7" name="object 5"/>
          <p:cNvGrpSpPr/>
          <p:nvPr/>
        </p:nvGrpSpPr>
        <p:grpSpPr>
          <a:xfrm>
            <a:off x="3822191" y="1933955"/>
            <a:ext cx="1938655" cy="1728470"/>
            <a:chOff x="3822191" y="1933955"/>
            <a:chExt cx="1938655" cy="1728470"/>
          </a:xfrm>
        </p:grpSpPr>
        <p:sp>
          <p:nvSpPr>
            <p:cNvPr id="8" name="object 6"/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9" name="object 7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" name="object 8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1" name="object 9"/>
          <p:cNvSpPr txBox="1"/>
          <p:nvPr/>
        </p:nvSpPr>
        <p:spPr>
          <a:xfrm>
            <a:off x="3917950" y="2219960"/>
            <a:ext cx="1790700" cy="274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Split </a:t>
            </a:r>
            <a:r>
              <a:rPr sz="17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column</a:t>
            </a:r>
            <a:endParaRPr sz="17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object 10"/>
          <p:cNvSpPr txBox="1"/>
          <p:nvPr/>
        </p:nvSpPr>
        <p:spPr>
          <a:xfrm>
            <a:off x="3917950" y="2456180"/>
            <a:ext cx="1722755" cy="549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7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sz="17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‘Class’ </a:t>
            </a:r>
            <a:r>
              <a:rPr sz="17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from</a:t>
            </a:r>
            <a:endParaRPr sz="1700" spc="-1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7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        </a:t>
            </a:r>
            <a:r>
              <a:rPr sz="17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dataset</a:t>
            </a:r>
            <a:endParaRPr sz="17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3" name="object 11"/>
          <p:cNvGrpSpPr/>
          <p:nvPr/>
        </p:nvGrpSpPr>
        <p:grpSpPr>
          <a:xfrm>
            <a:off x="3822191" y="3375659"/>
            <a:ext cx="1938655" cy="1729739"/>
            <a:chOff x="3822191" y="3375659"/>
            <a:chExt cx="1938655" cy="1729739"/>
          </a:xfrm>
        </p:grpSpPr>
        <p:sp>
          <p:nvSpPr>
            <p:cNvPr id="14" name="object 12"/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5" name="object 13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6" name="object 14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17" name="object 15"/>
          <p:cNvSpPr txBox="1"/>
          <p:nvPr/>
        </p:nvSpPr>
        <p:spPr>
          <a:xfrm>
            <a:off x="4014089" y="3424935"/>
            <a:ext cx="1524635" cy="751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600" spc="-1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Feature  </a:t>
            </a:r>
            <a:r>
              <a:rPr sz="1600" spc="-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Transform</a:t>
            </a:r>
            <a:r>
              <a:rPr lang="en-US" sz="1600" spc="-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using Satandard Scalar</a:t>
            </a:r>
            <a:endParaRPr lang="en-US" sz="1600" spc="-4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0" name="object 18"/>
          <p:cNvGrpSpPr/>
          <p:nvPr/>
        </p:nvGrpSpPr>
        <p:grpSpPr>
          <a:xfrm>
            <a:off x="3822191" y="4818888"/>
            <a:ext cx="2950845" cy="1169035"/>
            <a:chOff x="3822191" y="4818888"/>
            <a:chExt cx="2950845" cy="1169035"/>
          </a:xfrm>
        </p:grpSpPr>
        <p:sp>
          <p:nvSpPr>
            <p:cNvPr id="21" name="object 19"/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2" name="object 20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3" name="object 21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24" name="object 22"/>
          <p:cNvSpPr txBox="1"/>
          <p:nvPr/>
        </p:nvSpPr>
        <p:spPr>
          <a:xfrm>
            <a:off x="3929380" y="4960620"/>
            <a:ext cx="1723390" cy="797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Train_test_split</a:t>
            </a:r>
            <a:r>
              <a:rPr lang="en-US" sz="1700" spc="-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of Transformed Data     Set</a:t>
            </a:r>
            <a:endParaRPr lang="en-US" sz="1700" spc="-30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6" name="object 24"/>
          <p:cNvGrpSpPr/>
          <p:nvPr/>
        </p:nvGrpSpPr>
        <p:grpSpPr>
          <a:xfrm>
            <a:off x="6380988" y="3672840"/>
            <a:ext cx="1938655" cy="2315210"/>
            <a:chOff x="6380988" y="3672840"/>
            <a:chExt cx="1938655" cy="2315210"/>
          </a:xfrm>
        </p:grpSpPr>
        <p:sp>
          <p:nvSpPr>
            <p:cNvPr id="27" name="object 25"/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8" name="object 26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9" name="object 27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30" name="object 28"/>
          <p:cNvSpPr txBox="1"/>
          <p:nvPr/>
        </p:nvSpPr>
        <p:spPr>
          <a:xfrm>
            <a:off x="6459855" y="4986655"/>
            <a:ext cx="1758315" cy="81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GridSearchCV</a:t>
            </a:r>
            <a:endParaRPr sz="1700" spc="-10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7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(cv = 10) to find Optimal Params.</a:t>
            </a:r>
            <a:endParaRPr lang="en-US" sz="1700" spc="-10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32" name="object 30"/>
          <p:cNvGrpSpPr/>
          <p:nvPr/>
        </p:nvGrpSpPr>
        <p:grpSpPr>
          <a:xfrm>
            <a:off x="6380988" y="2229611"/>
            <a:ext cx="1938655" cy="2316480"/>
            <a:chOff x="6380988" y="2229611"/>
            <a:chExt cx="1938655" cy="2316480"/>
          </a:xfrm>
        </p:grpSpPr>
        <p:sp>
          <p:nvSpPr>
            <p:cNvPr id="33" name="object 31"/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4" name="object 32"/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35" name="object 33"/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37" name="object 35"/>
          <p:cNvSpPr txBox="1"/>
          <p:nvPr/>
        </p:nvSpPr>
        <p:spPr>
          <a:xfrm>
            <a:off x="6400800" y="3430270"/>
            <a:ext cx="1869440" cy="107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7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Use ML alogs:</a:t>
            </a:r>
            <a:endParaRPr lang="en-US" sz="1700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LogReg,</a:t>
            </a:r>
            <a:r>
              <a:rPr sz="1700" spc="-2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SVM,</a:t>
            </a:r>
            <a:r>
              <a:rPr lang="en-US" sz="17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KNN, Decision Tree</a:t>
            </a:r>
            <a:endParaRPr lang="en-US" sz="1700" spc="-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40" name="object 38"/>
          <p:cNvGrpSpPr/>
          <p:nvPr/>
        </p:nvGrpSpPr>
        <p:grpSpPr>
          <a:xfrm>
            <a:off x="6380988" y="1933955"/>
            <a:ext cx="2950845" cy="1169035"/>
            <a:chOff x="6380988" y="1933955"/>
            <a:chExt cx="2950845" cy="1169035"/>
          </a:xfrm>
        </p:grpSpPr>
        <p:sp>
          <p:nvSpPr>
            <p:cNvPr id="41" name="object 39"/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2" name="object 40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3" name="object 41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44" name="object 42"/>
          <p:cNvSpPr txBox="1"/>
          <p:nvPr/>
        </p:nvSpPr>
        <p:spPr>
          <a:xfrm>
            <a:off x="6483350" y="2035810"/>
            <a:ext cx="1732280" cy="1059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7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Model Evaluations by applying different Scores</a:t>
            </a:r>
            <a:endParaRPr lang="en-US" sz="17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46" name="object 44"/>
          <p:cNvGrpSpPr/>
          <p:nvPr/>
        </p:nvGrpSpPr>
        <p:grpSpPr>
          <a:xfrm>
            <a:off x="8938259" y="1933955"/>
            <a:ext cx="1938655" cy="1728470"/>
            <a:chOff x="8938259" y="1933955"/>
            <a:chExt cx="1938655" cy="1728470"/>
          </a:xfrm>
        </p:grpSpPr>
        <p:sp>
          <p:nvSpPr>
            <p:cNvPr id="47" name="object 45"/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8" name="object 46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49" name="object 47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50" name="object 48"/>
          <p:cNvSpPr txBox="1"/>
          <p:nvPr/>
        </p:nvSpPr>
        <p:spPr>
          <a:xfrm>
            <a:off x="9140697" y="2035810"/>
            <a:ext cx="1519555" cy="797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Matrix</a:t>
            </a:r>
            <a:r>
              <a:rPr lang="en-US" sz="17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for all Models</a:t>
            </a:r>
            <a:endParaRPr lang="en-US" sz="1700" spc="-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52" name="object 50"/>
          <p:cNvGrpSpPr/>
          <p:nvPr/>
        </p:nvGrpSpPr>
        <p:grpSpPr>
          <a:xfrm>
            <a:off x="8938259" y="3375659"/>
            <a:ext cx="1938655" cy="1170305"/>
            <a:chOff x="8938259" y="3375659"/>
            <a:chExt cx="1938655" cy="1170305"/>
          </a:xfrm>
        </p:grpSpPr>
        <p:sp>
          <p:nvSpPr>
            <p:cNvPr id="53" name="object 51"/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54" name="object 52"/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p>
              <a:endParaRPr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sp>
        <p:nvSpPr>
          <p:cNvPr id="55" name="object 53"/>
          <p:cNvSpPr txBox="1"/>
          <p:nvPr/>
        </p:nvSpPr>
        <p:spPr>
          <a:xfrm>
            <a:off x="9055354" y="3443097"/>
            <a:ext cx="1709420" cy="105092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scores </a:t>
            </a:r>
            <a:r>
              <a:rPr sz="17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7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models</a:t>
            </a:r>
            <a:endParaRPr sz="17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6" name="object 54"/>
          <p:cNvSpPr txBox="1">
            <a:spLocks noGrp="1"/>
          </p:cNvSpPr>
          <p:nvPr/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>
                <a:latin typeface="Times New Roman" panose="02020603050405020304" charset="0"/>
                <a:cs typeface="Times New Roman" panose="02020603050405020304" charset="0"/>
              </a:rPr>
            </a:fld>
            <a:endParaRPr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1893570" y="4663440"/>
            <a:ext cx="8721090" cy="1614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This is </a:t>
            </a:r>
            <a:r>
              <a:rPr sz="2400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 </a:t>
            </a:r>
            <a:r>
              <a:rPr sz="2400" spc="-20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preview </a:t>
            </a:r>
            <a:r>
              <a:rPr sz="2400" spc="-5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of </a:t>
            </a:r>
            <a:r>
              <a:rPr sz="2400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</a:t>
            </a:r>
            <a:r>
              <a:rPr sz="2400" spc="-15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Plotly dashboard. </a:t>
            </a:r>
            <a:r>
              <a:rPr sz="2400" spc="-5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</a:t>
            </a:r>
            <a:r>
              <a:rPr sz="2400" spc="-20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following </a:t>
            </a:r>
            <a:r>
              <a:rPr sz="2400" spc="-5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sides will show </a:t>
            </a:r>
            <a:r>
              <a:rPr sz="2400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</a:t>
            </a:r>
            <a:r>
              <a:rPr sz="2400" spc="-15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results </a:t>
            </a:r>
            <a:r>
              <a:rPr sz="2400" spc="-5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of </a:t>
            </a:r>
            <a:r>
              <a:rPr sz="2400" spc="-20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EDA </a:t>
            </a:r>
            <a:r>
              <a:rPr sz="2400" spc="-5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with  </a:t>
            </a:r>
            <a:r>
              <a:rPr sz="2400" spc="-20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visualization, EDA </a:t>
            </a:r>
            <a:r>
              <a:rPr sz="2400" spc="-5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with </a:t>
            </a:r>
            <a:r>
              <a:rPr sz="2400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SQL, </a:t>
            </a:r>
            <a:r>
              <a:rPr sz="2400" spc="-25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Interactive </a:t>
            </a:r>
            <a:r>
              <a:rPr sz="2400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Map </a:t>
            </a:r>
            <a:r>
              <a:rPr sz="2400" spc="-5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with </a:t>
            </a:r>
            <a:r>
              <a:rPr sz="2400" spc="-20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Folium, </a:t>
            </a:r>
            <a:r>
              <a:rPr sz="2400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and </a:t>
            </a:r>
            <a:r>
              <a:rPr sz="2400" spc="-10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finally </a:t>
            </a:r>
            <a:r>
              <a:rPr sz="2400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</a:t>
            </a:r>
            <a:r>
              <a:rPr sz="2400" spc="-15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results </a:t>
            </a:r>
            <a:r>
              <a:rPr sz="2400" spc="-5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of our </a:t>
            </a:r>
            <a:r>
              <a:rPr sz="2400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model </a:t>
            </a:r>
            <a:r>
              <a:rPr sz="2400" spc="-5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with  </a:t>
            </a:r>
            <a:r>
              <a:rPr sz="2400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about 83%</a:t>
            </a:r>
            <a:r>
              <a:rPr sz="2400" spc="-5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sz="2400" spc="-45" dirty="0">
                <a:solidFill>
                  <a:srgbClr val="BB562C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accuracy.</a:t>
            </a:r>
            <a:endParaRPr lang="en-US" sz="2400" spc="-45" dirty="0">
              <a:solidFill>
                <a:srgbClr val="BB562C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090" y="1423670"/>
            <a:ext cx="8780145" cy="30232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568960" y="4477385"/>
            <a:ext cx="11388090" cy="1615440"/>
            <a:chOff x="0" y="4914901"/>
            <a:chExt cx="12188825" cy="1943100"/>
          </a:xfrm>
        </p:grpSpPr>
        <p:sp>
          <p:nvSpPr>
            <p:cNvPr id="6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6"/>
          <p:cNvSpPr txBox="1"/>
          <p:nvPr/>
        </p:nvSpPr>
        <p:spPr>
          <a:xfrm>
            <a:off x="674370" y="4545330"/>
            <a:ext cx="10783570" cy="1351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21000"/>
              </a:lnSpc>
              <a:spcBef>
                <a:spcPts val="105"/>
              </a:spcBef>
              <a:buFont typeface="Wingdings" panose="05000000000000000000" charset="0"/>
              <a:buChar char=""/>
            </a:pP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Graphic </a:t>
            </a:r>
            <a:r>
              <a:rPr sz="24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suggests </a:t>
            </a:r>
            <a:r>
              <a:rPr sz="24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an 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increase </a:t>
            </a:r>
            <a:r>
              <a:rPr sz="24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in </a:t>
            </a:r>
            <a:r>
              <a:rPr sz="24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success </a:t>
            </a:r>
            <a:r>
              <a:rPr sz="2400" spc="-4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rate 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over </a:t>
            </a:r>
            <a:r>
              <a:rPr sz="24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time 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(indicated </a:t>
            </a:r>
            <a:r>
              <a:rPr sz="24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in </a:t>
            </a:r>
            <a:r>
              <a:rPr sz="24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Flight </a:t>
            </a:r>
            <a:r>
              <a:rPr sz="24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Number).  </a:t>
            </a:r>
            <a:r>
              <a:rPr sz="24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Likely </a:t>
            </a:r>
            <a:r>
              <a:rPr sz="24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 big </a:t>
            </a:r>
            <a:r>
              <a:rPr sz="24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breakthrough 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around </a:t>
            </a:r>
            <a:r>
              <a:rPr sz="24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flight </a:t>
            </a:r>
            <a:r>
              <a:rPr sz="24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20 </a:t>
            </a:r>
            <a:r>
              <a:rPr sz="24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which </a:t>
            </a:r>
            <a:r>
              <a:rPr sz="24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significantly 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increased </a:t>
            </a:r>
            <a:r>
              <a:rPr sz="24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success </a:t>
            </a:r>
            <a:r>
              <a:rPr sz="24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rate.  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CCAFS appears </a:t>
            </a:r>
            <a:r>
              <a:rPr sz="24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be the main </a:t>
            </a:r>
            <a:r>
              <a:rPr sz="24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launch </a:t>
            </a:r>
            <a:r>
              <a:rPr sz="24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site </a:t>
            </a:r>
            <a:r>
              <a:rPr sz="24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as it has the 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most</a:t>
            </a:r>
            <a:r>
              <a:rPr sz="2400" spc="-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volume.</a:t>
            </a:r>
            <a:endParaRPr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197485" y="1357630"/>
            <a:ext cx="11305540" cy="2390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8"/>
          <p:cNvSpPr txBox="1"/>
          <p:nvPr/>
        </p:nvSpPr>
        <p:spPr>
          <a:xfrm>
            <a:off x="1276350" y="3747770"/>
            <a:ext cx="8209280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000" b="1" spc="-20" dirty="0">
                <a:latin typeface="Times New Roman" panose="02020603050405020304" charset="0"/>
                <a:cs typeface="Times New Roman" panose="02020603050405020304" charset="0"/>
              </a:rPr>
              <a:t>Fig: </a:t>
            </a:r>
            <a:r>
              <a:rPr sz="2000" b="1" spc="-20" dirty="0">
                <a:latin typeface="Times New Roman" panose="02020603050405020304" charset="0"/>
                <a:cs typeface="Times New Roman" panose="02020603050405020304" charset="0"/>
              </a:rPr>
              <a:t>Green indicates successful </a:t>
            </a:r>
            <a:r>
              <a:rPr sz="2000" b="1" spc="-10" dirty="0">
                <a:latin typeface="Times New Roman" panose="02020603050405020304" charset="0"/>
                <a:cs typeface="Times New Roman" panose="02020603050405020304" charset="0"/>
              </a:rPr>
              <a:t>launch; </a:t>
            </a:r>
            <a:r>
              <a:rPr sz="2000" b="1" spc="-15" dirty="0">
                <a:latin typeface="Times New Roman" panose="02020603050405020304" charset="0"/>
                <a:cs typeface="Times New Roman" panose="02020603050405020304" charset="0"/>
              </a:rPr>
              <a:t>Purple </a:t>
            </a:r>
            <a:r>
              <a:rPr sz="2000" b="1" spc="-20" dirty="0">
                <a:latin typeface="Times New Roman" panose="02020603050405020304" charset="0"/>
                <a:cs typeface="Times New Roman" panose="02020603050405020304" charset="0"/>
              </a:rPr>
              <a:t>indicates unsuccessful</a:t>
            </a:r>
            <a:r>
              <a:rPr sz="2000" b="1" spc="18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b="1" spc="-10" dirty="0">
                <a:latin typeface="Times New Roman" panose="02020603050405020304" charset="0"/>
                <a:cs typeface="Times New Roman" panose="02020603050405020304" charset="0"/>
              </a:rPr>
              <a:t>launch.</a:t>
            </a:r>
            <a:endParaRPr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object 9"/>
          <p:cNvSpPr txBox="1">
            <a:spLocks noGrp="1"/>
          </p:cNvSpPr>
          <p:nvPr/>
        </p:nvSpPr>
        <p:spPr>
          <a:xfrm>
            <a:off x="11104880" y="6212205"/>
            <a:ext cx="200025" cy="140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grpSp>
        <p:nvGrpSpPr>
          <p:cNvPr id="12" name="object 2"/>
          <p:cNvGrpSpPr/>
          <p:nvPr/>
        </p:nvGrpSpPr>
        <p:grpSpPr>
          <a:xfrm>
            <a:off x="431165" y="4644390"/>
            <a:ext cx="11156950" cy="1388110"/>
            <a:chOff x="0" y="4914901"/>
            <a:chExt cx="12188825" cy="1943100"/>
          </a:xfrm>
        </p:grpSpPr>
        <p:sp>
          <p:nvSpPr>
            <p:cNvPr id="13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p/>
          </p:txBody>
        </p:sp>
        <p:sp>
          <p:nvSpPr>
            <p:cNvPr id="14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/>
          </p:txBody>
        </p:sp>
      </p:grpSp>
      <p:sp>
        <p:nvSpPr>
          <p:cNvPr id="15" name="object 6"/>
          <p:cNvSpPr txBox="1"/>
          <p:nvPr/>
        </p:nvSpPr>
        <p:spPr>
          <a:xfrm>
            <a:off x="954405" y="4832985"/>
            <a:ext cx="9837420" cy="904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355600" marR="5080" indent="-342900">
              <a:lnSpc>
                <a:spcPct val="121000"/>
              </a:lnSpc>
              <a:spcBef>
                <a:spcPts val="100"/>
              </a:spcBef>
              <a:buFont typeface="Wingdings" panose="05000000000000000000" charset="0"/>
              <a:buChar char=""/>
            </a:pPr>
            <a:r>
              <a:rPr sz="24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Payload </a:t>
            </a:r>
            <a:r>
              <a:rPr sz="24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mass 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appears </a:t>
            </a:r>
            <a:r>
              <a:rPr sz="24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fall mostly between </a:t>
            </a:r>
            <a:r>
              <a:rPr sz="24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0-6000 </a:t>
            </a:r>
            <a:r>
              <a:rPr sz="24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kg.  </a:t>
            </a:r>
            <a:r>
              <a:rPr sz="24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Different </a:t>
            </a:r>
            <a:r>
              <a:rPr sz="24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launch </a:t>
            </a:r>
            <a:r>
              <a:rPr sz="24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sites </a:t>
            </a:r>
            <a:r>
              <a:rPr sz="24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also </a:t>
            </a:r>
            <a:r>
              <a:rPr sz="24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seem to use </a:t>
            </a:r>
            <a:r>
              <a:rPr sz="24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different 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payload</a:t>
            </a:r>
            <a:r>
              <a:rPr sz="24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mass.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object 7"/>
          <p:cNvSpPr/>
          <p:nvPr/>
        </p:nvSpPr>
        <p:spPr>
          <a:xfrm>
            <a:off x="321310" y="1322705"/>
            <a:ext cx="11413490" cy="2377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7" name="object 8"/>
          <p:cNvSpPr txBox="1"/>
          <p:nvPr/>
        </p:nvSpPr>
        <p:spPr>
          <a:xfrm>
            <a:off x="1612265" y="3841750"/>
            <a:ext cx="8521700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000" b="1" spc="-20" dirty="0">
                <a:latin typeface="Times New Roman" panose="02020603050405020304" charset="0"/>
                <a:cs typeface="Times New Roman" panose="02020603050405020304" charset="0"/>
              </a:rPr>
              <a:t>Fig: </a:t>
            </a:r>
            <a:r>
              <a:rPr sz="2000" b="1" spc="-20" dirty="0">
                <a:latin typeface="Times New Roman" panose="02020603050405020304" charset="0"/>
                <a:cs typeface="Times New Roman" panose="02020603050405020304" charset="0"/>
              </a:rPr>
              <a:t>Green indicates successful </a:t>
            </a:r>
            <a:r>
              <a:rPr sz="2000" b="1" spc="-10" dirty="0">
                <a:latin typeface="Times New Roman" panose="02020603050405020304" charset="0"/>
                <a:cs typeface="Times New Roman" panose="02020603050405020304" charset="0"/>
              </a:rPr>
              <a:t>launch; </a:t>
            </a:r>
            <a:r>
              <a:rPr sz="2000" b="1" spc="-15" dirty="0">
                <a:latin typeface="Times New Roman" panose="02020603050405020304" charset="0"/>
                <a:cs typeface="Times New Roman" panose="02020603050405020304" charset="0"/>
              </a:rPr>
              <a:t>Purple </a:t>
            </a:r>
            <a:r>
              <a:rPr sz="2000" b="1" spc="-20" dirty="0">
                <a:latin typeface="Times New Roman" panose="02020603050405020304" charset="0"/>
                <a:cs typeface="Times New Roman" panose="02020603050405020304" charset="0"/>
              </a:rPr>
              <a:t>indicates unsuccessful</a:t>
            </a:r>
            <a:r>
              <a:rPr sz="2000" b="1" spc="18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b="1" spc="-10" dirty="0">
                <a:latin typeface="Times New Roman" panose="02020603050405020304" charset="0"/>
                <a:cs typeface="Times New Roman" panose="02020603050405020304" charset="0"/>
              </a:rPr>
              <a:t>launch.</a:t>
            </a:r>
            <a:endParaRPr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object 9"/>
          <p:cNvSpPr txBox="1">
            <a:spLocks noGrp="1"/>
          </p:cNvSpPr>
          <p:nvPr/>
        </p:nvSpPr>
        <p:spPr>
          <a:xfrm>
            <a:off x="11000486" y="629803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544195" y="4269740"/>
            <a:ext cx="11103610" cy="1789430"/>
            <a:chOff x="0" y="4914901"/>
            <a:chExt cx="12188825" cy="1943100"/>
          </a:xfrm>
        </p:grpSpPr>
        <p:sp>
          <p:nvSpPr>
            <p:cNvPr id="6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p/>
          </p:txBody>
        </p:sp>
        <p:sp>
          <p:nvSpPr>
            <p:cNvPr id="7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/>
          </p:txBody>
        </p:sp>
      </p:grpSp>
      <p:sp>
        <p:nvSpPr>
          <p:cNvPr id="8" name="object 6"/>
          <p:cNvSpPr txBox="1"/>
          <p:nvPr/>
        </p:nvSpPr>
        <p:spPr>
          <a:xfrm>
            <a:off x="770255" y="4385310"/>
            <a:ext cx="10231120" cy="1551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298450" marR="5080" indent="-285750">
              <a:lnSpc>
                <a:spcPct val="121000"/>
              </a:lnSpc>
              <a:spcBef>
                <a:spcPts val="100"/>
              </a:spcBef>
              <a:buFont typeface="Wingdings" panose="05000000000000000000" charset="0"/>
              <a:buChar char=""/>
            </a:pP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ES-L1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(1),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GEO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(1), HEO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(1)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have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100%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success 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rate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(sample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sizes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parenthesis)  </a:t>
            </a:r>
            <a:endParaRPr sz="1600" spc="-20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298450" marR="5080" indent="-285750">
              <a:lnSpc>
                <a:spcPct val="121000"/>
              </a:lnSpc>
              <a:spcBef>
                <a:spcPts val="100"/>
              </a:spcBef>
              <a:buFont typeface="Wingdings" panose="05000000000000000000" charset="0"/>
              <a:buChar char=""/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SSO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(5)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has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100%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success</a:t>
            </a:r>
            <a:r>
              <a:rPr sz="1600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rate</a:t>
            </a:r>
            <a:r>
              <a:rPr lang="en-US"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endParaRPr lang="en-US" sz="1600" spc="-40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298450" marR="5080" indent="-285750">
              <a:lnSpc>
                <a:spcPct val="121000"/>
              </a:lnSpc>
              <a:spcBef>
                <a:spcPts val="100"/>
              </a:spcBef>
              <a:buFont typeface="Wingdings" panose="05000000000000000000" charset="0"/>
              <a:buChar char=""/>
            </a:pP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VLEO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(14)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has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decent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success 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rate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600" spc="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attempts</a:t>
            </a:r>
            <a:endParaRPr sz="1600" spc="-25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298450" marR="5080" indent="-285750">
              <a:lnSpc>
                <a:spcPct val="121000"/>
              </a:lnSpc>
              <a:spcBef>
                <a:spcPts val="100"/>
              </a:spcBef>
              <a:buFont typeface="Wingdings" panose="05000000000000000000" charset="0"/>
              <a:buChar char=""/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SO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(1)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has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0% success</a:t>
            </a:r>
            <a:r>
              <a:rPr sz="1600" spc="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rate</a:t>
            </a:r>
            <a:endParaRPr sz="1600" spc="-40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298450" marR="5080" indent="-285750">
              <a:lnSpc>
                <a:spcPct val="121000"/>
              </a:lnSpc>
              <a:spcBef>
                <a:spcPts val="100"/>
              </a:spcBef>
              <a:buFont typeface="Wingdings" panose="05000000000000000000" charset="0"/>
              <a:buChar char=""/>
            </a:pP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GTO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(27)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has the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around 50%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success 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rate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but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largest</a:t>
            </a:r>
            <a:r>
              <a:rPr sz="1600" spc="2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sample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770255" y="1355090"/>
            <a:ext cx="6503670" cy="28009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8"/>
          <p:cNvSpPr txBox="1"/>
          <p:nvPr/>
        </p:nvSpPr>
        <p:spPr>
          <a:xfrm>
            <a:off x="7699375" y="2063115"/>
            <a:ext cx="3757930" cy="152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 panose="02020603050405020304" charset="0"/>
                <a:cs typeface="Times New Roman" panose="02020603050405020304" charset="0"/>
              </a:rPr>
              <a:t>Success </a:t>
            </a:r>
            <a:r>
              <a:rPr sz="2400" spc="-25" dirty="0">
                <a:latin typeface="Times New Roman" panose="02020603050405020304" charset="0"/>
                <a:cs typeface="Times New Roman" panose="02020603050405020304" charset="0"/>
              </a:rPr>
              <a:t>Rate </a:t>
            </a:r>
            <a:r>
              <a:rPr sz="2400" spc="-20" dirty="0">
                <a:latin typeface="Times New Roman" panose="02020603050405020304" charset="0"/>
                <a:cs typeface="Times New Roman" panose="02020603050405020304" charset="0"/>
              </a:rPr>
              <a:t>Scale</a:t>
            </a:r>
            <a:r>
              <a:rPr lang="en-US" sz="2400" spc="-20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sz="2400" spc="-2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 panose="05000000000000000000" charset="0"/>
              <a:buChar char=""/>
            </a:pPr>
            <a:r>
              <a:rPr sz="2400" spc="-5" dirty="0">
                <a:latin typeface="Times New Roman" panose="02020603050405020304" charset="0"/>
                <a:cs typeface="Times New Roman" panose="02020603050405020304" charset="0"/>
              </a:rPr>
              <a:t>with 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0 as</a:t>
            </a:r>
            <a:r>
              <a:rPr sz="2400" spc="-7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5" dirty="0">
                <a:latin typeface="Times New Roman" panose="02020603050405020304" charset="0"/>
                <a:cs typeface="Times New Roman" panose="02020603050405020304" charset="0"/>
              </a:rPr>
              <a:t>0%</a:t>
            </a:r>
            <a:endParaRPr sz="2400" spc="-5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 panose="05000000000000000000" charset="0"/>
              <a:buChar char=""/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with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0.6 as</a:t>
            </a:r>
            <a:r>
              <a:rPr sz="2400" spc="-19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60%  </a:t>
            </a:r>
            <a:endParaRPr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 panose="05000000000000000000" charset="0"/>
              <a:buChar char=""/>
            </a:pPr>
            <a:r>
              <a:rPr lang="en-US" sz="2400" dirty="0">
                <a:latin typeface="Times New Roman" panose="02020603050405020304" charset="0"/>
                <a:cs typeface="Times New Roman" panose="02020603050405020304" charset="0"/>
              </a:rPr>
              <a:t>with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1 as</a:t>
            </a:r>
            <a:r>
              <a:rPr sz="2400" spc="-12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5" dirty="0">
                <a:latin typeface="Times New Roman" panose="02020603050405020304" charset="0"/>
                <a:cs typeface="Times New Roman" panose="02020603050405020304" charset="0"/>
              </a:rPr>
              <a:t>100%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object 9"/>
          <p:cNvSpPr txBox="1">
            <a:spLocks noGrp="1"/>
          </p:cNvSpPr>
          <p:nvPr/>
        </p:nvSpPr>
        <p:spPr>
          <a:xfrm>
            <a:off x="10962386" y="679587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408305" y="4082415"/>
            <a:ext cx="11049635" cy="1943100"/>
            <a:chOff x="0" y="4914901"/>
            <a:chExt cx="12188825" cy="1943100"/>
          </a:xfrm>
        </p:grpSpPr>
        <p:sp>
          <p:nvSpPr>
            <p:cNvPr id="6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p/>
          </p:txBody>
        </p:sp>
        <p:sp>
          <p:nvSpPr>
            <p:cNvPr id="7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/>
          </p:txBody>
        </p:sp>
      </p:grpSp>
      <p:sp>
        <p:nvSpPr>
          <p:cNvPr id="8" name="object 6"/>
          <p:cNvSpPr txBox="1"/>
          <p:nvPr/>
        </p:nvSpPr>
        <p:spPr>
          <a:xfrm>
            <a:off x="467995" y="4108450"/>
            <a:ext cx="10537190" cy="189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355600" marR="3951605" indent="-342900">
              <a:lnSpc>
                <a:spcPct val="121000"/>
              </a:lnSpc>
              <a:spcBef>
                <a:spcPts val="100"/>
              </a:spcBef>
              <a:buFont typeface="Wingdings" panose="05000000000000000000" charset="0"/>
              <a:buChar char=""/>
            </a:pPr>
            <a:r>
              <a:rPr sz="20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Launch Orbit </a:t>
            </a:r>
            <a:r>
              <a:rPr sz="20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preferences </a:t>
            </a:r>
            <a:r>
              <a:rPr sz="20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changed </a:t>
            </a:r>
            <a:r>
              <a:rPr sz="20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over </a:t>
            </a:r>
            <a:r>
              <a:rPr sz="20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Flight </a:t>
            </a:r>
            <a:r>
              <a:rPr sz="2000" spc="-5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Number.  </a:t>
            </a:r>
            <a:endParaRPr sz="2000" spc="-50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3951605" indent="-342900">
              <a:lnSpc>
                <a:spcPct val="121000"/>
              </a:lnSpc>
              <a:spcBef>
                <a:spcPts val="100"/>
              </a:spcBef>
              <a:buFont typeface="Wingdings" panose="05000000000000000000" charset="0"/>
              <a:buChar char=""/>
            </a:pPr>
            <a:r>
              <a:rPr sz="20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Launch </a:t>
            </a:r>
            <a:r>
              <a:rPr sz="20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Outcome </a:t>
            </a:r>
            <a:r>
              <a:rPr sz="20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seems to </a:t>
            </a:r>
            <a:r>
              <a:rPr sz="20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correlate </a:t>
            </a:r>
            <a:r>
              <a:rPr sz="20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with this</a:t>
            </a:r>
            <a:r>
              <a:rPr sz="2000" spc="1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preference.</a:t>
            </a:r>
            <a:endParaRPr sz="2000" spc="-2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3951605" indent="-342900">
              <a:lnSpc>
                <a:spcPct val="121000"/>
              </a:lnSpc>
              <a:spcBef>
                <a:spcPts val="100"/>
              </a:spcBef>
              <a:buFont typeface="Wingdings" panose="05000000000000000000" charset="0"/>
              <a:buChar char=""/>
            </a:pPr>
            <a:r>
              <a:rPr sz="20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SpaceX </a:t>
            </a:r>
            <a:r>
              <a:rPr sz="20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started </a:t>
            </a:r>
            <a:r>
              <a:rPr sz="20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with </a:t>
            </a:r>
            <a:r>
              <a:rPr sz="20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LEO </a:t>
            </a:r>
            <a:r>
              <a:rPr sz="20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orbits which </a:t>
            </a:r>
            <a:r>
              <a:rPr sz="20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saw </a:t>
            </a:r>
            <a:r>
              <a:rPr sz="20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moderate </a:t>
            </a:r>
            <a:r>
              <a:rPr sz="20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succe</a:t>
            </a:r>
            <a:r>
              <a:rPr lang="en-US" sz="20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ss </a:t>
            </a:r>
            <a:r>
              <a:rPr sz="20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and </a:t>
            </a:r>
            <a:r>
              <a:rPr sz="20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returned </a:t>
            </a:r>
            <a:r>
              <a:rPr sz="20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20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VLEO </a:t>
            </a:r>
            <a:r>
              <a:rPr sz="20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in </a:t>
            </a:r>
            <a:r>
              <a:rPr sz="20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recent </a:t>
            </a:r>
            <a:r>
              <a:rPr sz="20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launches</a:t>
            </a:r>
            <a:r>
              <a:rPr lang="en-US" sz="20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r>
              <a:rPr sz="20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SpaceX </a:t>
            </a:r>
            <a:r>
              <a:rPr sz="20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appea</a:t>
            </a:r>
            <a:r>
              <a:rPr lang="en-US" sz="20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rs </a:t>
            </a:r>
            <a:r>
              <a:rPr sz="20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20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perform better </a:t>
            </a:r>
            <a:r>
              <a:rPr sz="20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in </a:t>
            </a:r>
            <a:r>
              <a:rPr sz="20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lower </a:t>
            </a:r>
            <a:r>
              <a:rPr sz="20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orbits or </a:t>
            </a:r>
            <a:r>
              <a:rPr sz="20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Sun-synchronous</a:t>
            </a:r>
            <a:r>
              <a:rPr sz="2000" spc="2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orbits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98425" y="1335405"/>
            <a:ext cx="11359515" cy="1989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8"/>
          <p:cNvSpPr txBox="1"/>
          <p:nvPr/>
        </p:nvSpPr>
        <p:spPr>
          <a:xfrm>
            <a:off x="1005205" y="3507105"/>
            <a:ext cx="9089390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000" b="1" spc="-20" dirty="0">
                <a:latin typeface="Times New Roman" panose="02020603050405020304" charset="0"/>
                <a:cs typeface="Times New Roman" panose="02020603050405020304" charset="0"/>
              </a:rPr>
              <a:t>Fig: </a:t>
            </a:r>
            <a:r>
              <a:rPr sz="2000" b="1" spc="-20" dirty="0">
                <a:latin typeface="Times New Roman" panose="02020603050405020304" charset="0"/>
                <a:cs typeface="Times New Roman" panose="02020603050405020304" charset="0"/>
              </a:rPr>
              <a:t>Green indicates successful </a:t>
            </a:r>
            <a:r>
              <a:rPr sz="2000" b="1" spc="-10" dirty="0">
                <a:latin typeface="Times New Roman" panose="02020603050405020304" charset="0"/>
                <a:cs typeface="Times New Roman" panose="02020603050405020304" charset="0"/>
              </a:rPr>
              <a:t>launch; </a:t>
            </a:r>
            <a:r>
              <a:rPr sz="2000" b="1" spc="-15" dirty="0">
                <a:latin typeface="Times New Roman" panose="02020603050405020304" charset="0"/>
                <a:cs typeface="Times New Roman" panose="02020603050405020304" charset="0"/>
              </a:rPr>
              <a:t>Purple </a:t>
            </a:r>
            <a:r>
              <a:rPr sz="2000" b="1" spc="-20" dirty="0">
                <a:latin typeface="Times New Roman" panose="02020603050405020304" charset="0"/>
                <a:cs typeface="Times New Roman" panose="02020603050405020304" charset="0"/>
              </a:rPr>
              <a:t>indicates unsuccessful</a:t>
            </a:r>
            <a:r>
              <a:rPr sz="2000" b="1" spc="18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b="1" spc="-10" dirty="0">
                <a:latin typeface="Times New Roman" panose="02020603050405020304" charset="0"/>
                <a:cs typeface="Times New Roman" panose="02020603050405020304" charset="0"/>
              </a:rPr>
              <a:t>launch.</a:t>
            </a:r>
            <a:endParaRPr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object 9"/>
          <p:cNvSpPr txBox="1">
            <a:spLocks noGrp="1"/>
          </p:cNvSpPr>
          <p:nvPr/>
        </p:nvSpPr>
        <p:spPr>
          <a:xfrm>
            <a:off x="11000486" y="6345656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440055" y="4644390"/>
            <a:ext cx="11339830" cy="1438910"/>
            <a:chOff x="0" y="4914901"/>
            <a:chExt cx="12188825" cy="1943100"/>
          </a:xfrm>
        </p:grpSpPr>
        <p:sp>
          <p:nvSpPr>
            <p:cNvPr id="6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p/>
          </p:txBody>
        </p:sp>
        <p:sp>
          <p:nvSpPr>
            <p:cNvPr id="7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/>
          </p:txBody>
        </p:sp>
      </p:grpSp>
      <p:sp>
        <p:nvSpPr>
          <p:cNvPr id="8" name="object 6"/>
          <p:cNvSpPr txBox="1"/>
          <p:nvPr/>
        </p:nvSpPr>
        <p:spPr>
          <a:xfrm>
            <a:off x="474980" y="4554855"/>
            <a:ext cx="10739120" cy="154368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p>
            <a:pPr marL="355600" indent="-342900">
              <a:lnSpc>
                <a:spcPct val="100000"/>
              </a:lnSpc>
              <a:spcBef>
                <a:spcPts val="495"/>
              </a:spcBef>
              <a:buFont typeface="Wingdings" panose="05000000000000000000" charset="0"/>
              <a:buChar char=""/>
            </a:pPr>
            <a:r>
              <a:rPr sz="22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Payload </a:t>
            </a:r>
            <a:r>
              <a:rPr sz="22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mass </a:t>
            </a:r>
            <a:r>
              <a:rPr sz="22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seems </a:t>
            </a:r>
            <a:r>
              <a:rPr sz="22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22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correlate </a:t>
            </a:r>
            <a:r>
              <a:rPr sz="22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with</a:t>
            </a:r>
            <a:r>
              <a:rPr sz="2200" spc="4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orbit</a:t>
            </a:r>
            <a:r>
              <a:rPr lang="en-US" sz="22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2200" spc="-1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>
              <a:lnSpc>
                <a:spcPct val="100000"/>
              </a:lnSpc>
              <a:spcBef>
                <a:spcPts val="495"/>
              </a:spcBef>
              <a:buFont typeface="Wingdings" panose="05000000000000000000" charset="0"/>
              <a:buChar char=""/>
            </a:pPr>
            <a:r>
              <a:rPr sz="22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LEO </a:t>
            </a:r>
            <a:r>
              <a:rPr sz="22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and </a:t>
            </a:r>
            <a:r>
              <a:rPr sz="22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SSO seem to </a:t>
            </a:r>
            <a:r>
              <a:rPr sz="22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have </a:t>
            </a:r>
            <a:r>
              <a:rPr sz="22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relatively low payload</a:t>
            </a:r>
            <a:r>
              <a:rPr sz="2200" spc="13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mass</a:t>
            </a:r>
            <a:r>
              <a:rPr lang="en-US" sz="22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2200" spc="-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>
              <a:lnSpc>
                <a:spcPct val="100000"/>
              </a:lnSpc>
              <a:spcBef>
                <a:spcPts val="495"/>
              </a:spcBef>
              <a:buFont typeface="Wingdings" panose="05000000000000000000" charset="0"/>
              <a:buChar char=""/>
            </a:pPr>
            <a:r>
              <a:rPr sz="22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The other </a:t>
            </a:r>
            <a:r>
              <a:rPr sz="22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most successful </a:t>
            </a:r>
            <a:r>
              <a:rPr sz="22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orbit </a:t>
            </a:r>
            <a:r>
              <a:rPr sz="22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VLEO </a:t>
            </a:r>
            <a:r>
              <a:rPr sz="22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only has </a:t>
            </a:r>
            <a:r>
              <a:rPr sz="22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payload </a:t>
            </a:r>
            <a:r>
              <a:rPr sz="22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mass </a:t>
            </a:r>
            <a:r>
              <a:rPr sz="22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values </a:t>
            </a:r>
            <a:r>
              <a:rPr sz="22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in the</a:t>
            </a:r>
            <a:r>
              <a:rPr lang="en-US" sz="22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higher end of the range.</a:t>
            </a:r>
            <a:r>
              <a:rPr sz="22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439420" y="1344930"/>
            <a:ext cx="11339830" cy="23761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8"/>
          <p:cNvSpPr txBox="1"/>
          <p:nvPr/>
        </p:nvSpPr>
        <p:spPr>
          <a:xfrm>
            <a:off x="968375" y="3978275"/>
            <a:ext cx="890714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2000" b="1" spc="-20" dirty="0">
                <a:latin typeface="Times New Roman" panose="02020603050405020304" charset="0"/>
                <a:cs typeface="Times New Roman" panose="02020603050405020304" charset="0"/>
              </a:rPr>
              <a:t>Fig: </a:t>
            </a:r>
            <a:r>
              <a:rPr sz="2000" b="1" spc="-20" dirty="0">
                <a:latin typeface="Times New Roman" panose="02020603050405020304" charset="0"/>
                <a:cs typeface="Times New Roman" panose="02020603050405020304" charset="0"/>
              </a:rPr>
              <a:t>Green indicates successful </a:t>
            </a:r>
            <a:r>
              <a:rPr sz="2000" b="1" spc="-10" dirty="0">
                <a:latin typeface="Times New Roman" panose="02020603050405020304" charset="0"/>
                <a:cs typeface="Times New Roman" panose="02020603050405020304" charset="0"/>
              </a:rPr>
              <a:t>launch; </a:t>
            </a:r>
            <a:r>
              <a:rPr sz="2000" b="1" spc="-15" dirty="0">
                <a:latin typeface="Times New Roman" panose="02020603050405020304" charset="0"/>
                <a:cs typeface="Times New Roman" panose="02020603050405020304" charset="0"/>
              </a:rPr>
              <a:t>Purple </a:t>
            </a:r>
            <a:r>
              <a:rPr sz="2000" b="1" spc="-20" dirty="0">
                <a:latin typeface="Times New Roman" panose="02020603050405020304" charset="0"/>
                <a:cs typeface="Times New Roman" panose="02020603050405020304" charset="0"/>
              </a:rPr>
              <a:t>indicates unsuccessful</a:t>
            </a:r>
            <a:r>
              <a:rPr sz="2000" b="1" spc="185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b="1" spc="-10" dirty="0">
                <a:latin typeface="Times New Roman" panose="02020603050405020304" charset="0"/>
                <a:cs typeface="Times New Roman" panose="02020603050405020304" charset="0"/>
              </a:rPr>
              <a:t>launch.</a:t>
            </a:r>
            <a:endParaRPr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object 9"/>
          <p:cNvSpPr txBox="1">
            <a:spLocks noGrp="1"/>
          </p:cNvSpPr>
          <p:nvPr/>
        </p:nvSpPr>
        <p:spPr>
          <a:xfrm>
            <a:off x="11000486" y="629803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0" y="4914900"/>
            <a:ext cx="12188825" cy="1105535"/>
            <a:chOff x="0" y="4914901"/>
            <a:chExt cx="12188825" cy="1586744"/>
          </a:xfrm>
        </p:grpSpPr>
        <p:sp>
          <p:nvSpPr>
            <p:cNvPr id="6" name="object 3"/>
            <p:cNvSpPr/>
            <p:nvPr/>
          </p:nvSpPr>
          <p:spPr>
            <a:xfrm>
              <a:off x="0" y="4978699"/>
              <a:ext cx="12188825" cy="1522946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p/>
          </p:txBody>
        </p:sp>
        <p:sp>
          <p:nvSpPr>
            <p:cNvPr id="7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/>
          </p:txBody>
        </p:sp>
      </p:grpSp>
      <p:sp>
        <p:nvSpPr>
          <p:cNvPr id="8" name="object 6"/>
          <p:cNvSpPr txBox="1"/>
          <p:nvPr/>
        </p:nvSpPr>
        <p:spPr>
          <a:xfrm>
            <a:off x="313055" y="4846320"/>
            <a:ext cx="9069705" cy="123634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p>
            <a:pPr marL="355600" indent="-342900">
              <a:lnSpc>
                <a:spcPct val="100000"/>
              </a:lnSpc>
              <a:spcBef>
                <a:spcPts val="505"/>
              </a:spcBef>
              <a:buFont typeface="Wingdings" panose="05000000000000000000" charset="0"/>
              <a:buChar char=""/>
            </a:pPr>
            <a:r>
              <a:rPr sz="24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Success 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generally </a:t>
            </a:r>
            <a:r>
              <a:rPr sz="24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increases 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over </a:t>
            </a:r>
            <a:r>
              <a:rPr sz="24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time since 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2013 </a:t>
            </a:r>
            <a:r>
              <a:rPr sz="24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with a </a:t>
            </a:r>
            <a:r>
              <a:rPr sz="24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slight </a:t>
            </a:r>
            <a:r>
              <a:rPr sz="24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dip </a:t>
            </a:r>
            <a:r>
              <a:rPr sz="24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in</a:t>
            </a:r>
            <a:r>
              <a:rPr sz="2400" spc="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2018</a:t>
            </a:r>
            <a:r>
              <a:rPr lang="en-US" sz="24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2400" spc="-2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Font typeface="Wingdings" panose="05000000000000000000" charset="0"/>
              <a:buChar char=""/>
            </a:pP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Success </a:t>
            </a:r>
            <a:r>
              <a:rPr sz="24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in </a:t>
            </a:r>
            <a:r>
              <a:rPr sz="24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recent years </a:t>
            </a:r>
            <a:r>
              <a:rPr sz="24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at </a:t>
            </a:r>
            <a:r>
              <a:rPr sz="24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around</a:t>
            </a:r>
            <a:r>
              <a:rPr sz="2400" spc="9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80%</a:t>
            </a:r>
            <a:r>
              <a:rPr lang="en-US" sz="24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2400" spc="-25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2564892" y="1484375"/>
            <a:ext cx="4565904" cy="3049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8"/>
          <p:cNvSpPr txBox="1"/>
          <p:nvPr/>
        </p:nvSpPr>
        <p:spPr>
          <a:xfrm>
            <a:off x="7404735" y="2750185"/>
            <a:ext cx="2784475" cy="627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latin typeface="Times New Roman" panose="02020603050405020304" charset="0"/>
                <a:cs typeface="Times New Roman" panose="02020603050405020304" charset="0"/>
              </a:rPr>
              <a:t>95% </a:t>
            </a:r>
            <a:r>
              <a:rPr lang="en-US" sz="2000" spc="-20" dirty="0"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sz="2000" spc="-20" dirty="0">
                <a:latin typeface="Times New Roman" panose="02020603050405020304" charset="0"/>
                <a:cs typeface="Times New Roman" panose="02020603050405020304" charset="0"/>
              </a:rPr>
              <a:t>onfidence </a:t>
            </a:r>
            <a:r>
              <a:rPr lang="en-US" sz="2000" spc="-20" dirty="0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sz="2000" spc="-20" dirty="0">
                <a:latin typeface="Times New Roman" panose="02020603050405020304" charset="0"/>
                <a:cs typeface="Times New Roman" panose="02020603050405020304" charset="0"/>
              </a:rPr>
              <a:t>nterval  </a:t>
            </a:r>
            <a:r>
              <a:rPr lang="en-US" sz="2000" spc="-20" dirty="0"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sz="2000" spc="-10" dirty="0"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ight </a:t>
            </a:r>
            <a:r>
              <a:rPr lang="en-US" sz="2000" spc="-10" dirty="0">
                <a:latin typeface="Times New Roman" panose="02020603050405020304" charset="0"/>
                <a:cs typeface="Times New Roman" panose="02020603050405020304" charset="0"/>
              </a:rPr>
              <a:t>B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lue</a:t>
            </a:r>
            <a:r>
              <a:rPr sz="2000" spc="-1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spc="-100" dirty="0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sz="2000" spc="-10" dirty="0">
                <a:latin typeface="Times New Roman" panose="02020603050405020304" charset="0"/>
                <a:cs typeface="Times New Roman" panose="02020603050405020304" charset="0"/>
              </a:rPr>
              <a:t>hading)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object 9"/>
          <p:cNvSpPr txBox="1">
            <a:spLocks noGrp="1"/>
          </p:cNvSpPr>
          <p:nvPr/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4355465" y="2060575"/>
            <a:ext cx="7102475" cy="260731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 panose="05000000000000000000" charset="0"/>
              <a:buChar char=""/>
            </a:pPr>
            <a:r>
              <a:rPr sz="200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Query unique launch </a:t>
            </a:r>
            <a:r>
              <a:rPr sz="2000" spc="-2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site </a:t>
            </a:r>
            <a:r>
              <a:rPr sz="2000" spc="-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names </a:t>
            </a:r>
            <a:r>
              <a:rPr sz="2000" spc="-2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from</a:t>
            </a:r>
            <a:r>
              <a:rPr sz="2000" spc="-8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spc="-8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sz="2000" spc="-5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atabase.</a:t>
            </a:r>
            <a:endParaRPr sz="2000" spc="-5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 panose="05000000000000000000" charset="0"/>
              <a:buChar char=""/>
            </a:pP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CCAFS SLC-40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and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CCAFSSLC-40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likely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all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represent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2000" spc="-114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same</a:t>
            </a:r>
            <a:r>
              <a:rPr lang="en-US"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launch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site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with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data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entry</a:t>
            </a:r>
            <a:r>
              <a:rPr sz="2000" spc="-3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errors.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2114550" indent="-342900">
              <a:lnSpc>
                <a:spcPct val="142000"/>
              </a:lnSpc>
              <a:spcBef>
                <a:spcPts val="110"/>
              </a:spcBef>
              <a:buFont typeface="Wingdings" panose="05000000000000000000" charset="0"/>
              <a:buChar char=""/>
            </a:pP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CCAFS </a:t>
            </a:r>
            <a:r>
              <a:rPr sz="20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LC-40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was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previous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name.</a:t>
            </a:r>
            <a:endParaRPr sz="2000" spc="-5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2114550" indent="-342900">
              <a:lnSpc>
                <a:spcPct val="142000"/>
              </a:lnSpc>
              <a:spcBef>
                <a:spcPts val="110"/>
              </a:spcBef>
              <a:buFont typeface="Wingdings" panose="05000000000000000000" charset="0"/>
              <a:buChar char=""/>
            </a:pPr>
            <a:r>
              <a:rPr sz="20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Likely </a:t>
            </a:r>
            <a:r>
              <a:rPr lang="en-US" sz="20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nly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3 unique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launch_site</a:t>
            </a:r>
            <a:r>
              <a:rPr lang="en-US"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values:  </a:t>
            </a:r>
            <a:endParaRPr sz="2000" spc="-5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700" marR="2114550">
              <a:lnSpc>
                <a:spcPct val="142000"/>
              </a:lnSpc>
              <a:spcBef>
                <a:spcPts val="110"/>
              </a:spcBef>
            </a:pPr>
            <a:r>
              <a:rPr lang="en-US"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CCAFS SLC-40, KSC LC-39A,</a:t>
            </a:r>
            <a:r>
              <a:rPr sz="2000" spc="-3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4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VAFB</a:t>
            </a:r>
            <a:r>
              <a:rPr lang="en-US" sz="2000" spc="-4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SLC-4E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770255" y="2060575"/>
            <a:ext cx="3220085" cy="3743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6"/>
          <p:cNvSpPr txBox="1">
            <a:spLocks noGrp="1"/>
          </p:cNvSpPr>
          <p:nvPr/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1124585" y="5299710"/>
            <a:ext cx="9832975" cy="32448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lang="en-US" sz="2200" b="1" spc="-3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Table: </a:t>
            </a:r>
            <a:r>
              <a:rPr sz="2200" b="1" spc="-3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First </a:t>
            </a:r>
            <a:r>
              <a:rPr sz="2200" b="1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five </a:t>
            </a:r>
            <a:r>
              <a:rPr sz="2200" b="1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entries  </a:t>
            </a:r>
            <a:r>
              <a:rPr sz="2200" b="1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in </a:t>
            </a:r>
            <a:r>
              <a:rPr sz="2200" b="1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database with  Launch </a:t>
            </a:r>
            <a:r>
              <a:rPr sz="2200" b="1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Site</a:t>
            </a:r>
            <a:r>
              <a:rPr sz="2200" b="1" spc="-1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b="1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name  </a:t>
            </a:r>
            <a:r>
              <a:rPr sz="2200" b="1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beginning </a:t>
            </a:r>
            <a:r>
              <a:rPr sz="2200" b="1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with  </a:t>
            </a:r>
            <a:r>
              <a:rPr sz="2200" b="1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CCA.</a:t>
            </a:r>
            <a:endParaRPr sz="22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1157605" y="1596390"/>
            <a:ext cx="9523730" cy="3426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6"/>
          <p:cNvSpPr txBox="1">
            <a:spLocks noGrp="1"/>
          </p:cNvSpPr>
          <p:nvPr/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4"/>
          <p:cNvSpPr txBox="1"/>
          <p:nvPr/>
        </p:nvSpPr>
        <p:spPr>
          <a:xfrm>
            <a:off x="1136015" y="4563745"/>
            <a:ext cx="9137015" cy="120332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p>
            <a:pPr marL="355600" marR="5715" indent="-342900">
              <a:lnSpc>
                <a:spcPts val="2160"/>
              </a:lnSpc>
              <a:spcBef>
                <a:spcPts val="375"/>
              </a:spcBef>
              <a:buFont typeface="Wingdings" panose="05000000000000000000" charset="0"/>
              <a:buChar char=""/>
            </a:pP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This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query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sums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24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total </a:t>
            </a:r>
            <a:r>
              <a:rPr sz="24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payload 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mass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in kg </a:t>
            </a:r>
            <a:r>
              <a:rPr sz="24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where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NASA </a:t>
            </a:r>
            <a:r>
              <a:rPr sz="24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was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 </a:t>
            </a:r>
            <a:r>
              <a:rPr sz="2400" spc="-6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customer.</a:t>
            </a:r>
            <a:endParaRPr sz="2400" spc="-60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715" indent="-342900">
              <a:lnSpc>
                <a:spcPts val="2160"/>
              </a:lnSpc>
              <a:spcBef>
                <a:spcPts val="375"/>
              </a:spcBef>
              <a:buFont typeface="Wingdings" panose="05000000000000000000" charset="0"/>
              <a:buChar char=""/>
            </a:pPr>
            <a:r>
              <a:rPr sz="24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CRS </a:t>
            </a:r>
            <a:r>
              <a:rPr sz="24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stands </a:t>
            </a:r>
            <a:r>
              <a:rPr sz="24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for </a:t>
            </a:r>
            <a:r>
              <a:rPr sz="24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Commercial 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Resupply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Services which</a:t>
            </a:r>
            <a:r>
              <a:rPr sz="2400" spc="-9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indicates 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that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these </a:t>
            </a:r>
            <a:r>
              <a:rPr sz="24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payloads </a:t>
            </a:r>
            <a:r>
              <a:rPr sz="24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were sent to 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24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International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Space </a:t>
            </a:r>
            <a:r>
              <a:rPr sz="24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Station 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(ISS).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1136015" y="1751330"/>
            <a:ext cx="7647940" cy="2553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 txBox="1">
            <a:spLocks noGrp="1"/>
          </p:cNvSpPr>
          <p:nvPr/>
        </p:nvSpPr>
        <p:spPr>
          <a:xfrm>
            <a:off x="10948416" y="656854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4"/>
          <p:cNvSpPr txBox="1"/>
          <p:nvPr/>
        </p:nvSpPr>
        <p:spPr>
          <a:xfrm>
            <a:off x="1066165" y="4670425"/>
            <a:ext cx="9008745" cy="132016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p>
            <a:pPr marL="355600" marR="172085" indent="-342900">
              <a:lnSpc>
                <a:spcPct val="92000"/>
              </a:lnSpc>
              <a:spcBef>
                <a:spcPts val="300"/>
              </a:spcBef>
              <a:buFont typeface="Wingdings" panose="05000000000000000000" charset="0"/>
              <a:buChar char=""/>
            </a:pP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This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query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calculates</a:t>
            </a:r>
            <a:r>
              <a:rPr sz="2200" spc="-204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 </a:t>
            </a:r>
            <a:r>
              <a:rPr sz="2200" spc="-4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average </a:t>
            </a:r>
            <a:r>
              <a:rPr sz="22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payload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mass or 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launches which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used 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booster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version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F9</a:t>
            </a:r>
            <a:r>
              <a:rPr sz="2200" spc="-3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v1.1</a:t>
            </a:r>
            <a:r>
              <a:rPr lang="en-US"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2200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172085" indent="-342900">
              <a:lnSpc>
                <a:spcPct val="92000"/>
              </a:lnSpc>
              <a:spcBef>
                <a:spcPts val="300"/>
              </a:spcBef>
              <a:buFont typeface="Wingdings" panose="05000000000000000000" charset="0"/>
              <a:buChar char=""/>
            </a:pPr>
            <a:r>
              <a:rPr sz="2200" spc="-4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Average </a:t>
            </a:r>
            <a:r>
              <a:rPr sz="22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payload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mass of 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F9 1.1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is on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low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end</a:t>
            </a:r>
            <a:r>
              <a:rPr sz="2200" spc="-23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of  our </a:t>
            </a:r>
            <a:r>
              <a:rPr sz="22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payload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mass</a:t>
            </a:r>
            <a:r>
              <a:rPr sz="2200" spc="-114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range</a:t>
            </a:r>
            <a:r>
              <a:rPr lang="en-US"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2200" spc="-20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967232" y="1487424"/>
            <a:ext cx="6364224" cy="2869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 txBox="1">
            <a:spLocks noGrp="1"/>
          </p:cNvSpPr>
          <p:nvPr/>
        </p:nvSpPr>
        <p:spPr>
          <a:xfrm>
            <a:off x="10863326" y="6241516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4"/>
          <p:cNvSpPr txBox="1"/>
          <p:nvPr/>
        </p:nvSpPr>
        <p:spPr>
          <a:xfrm>
            <a:off x="1253490" y="4794250"/>
            <a:ext cx="9382125" cy="104775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p>
            <a:pPr marL="355600" marR="135255" indent="-342900">
              <a:lnSpc>
                <a:spcPct val="92000"/>
              </a:lnSpc>
              <a:spcBef>
                <a:spcPts val="300"/>
              </a:spcBef>
              <a:buFont typeface="Wingdings" panose="05000000000000000000" charset="0"/>
              <a:buChar char=""/>
            </a:pP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This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query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returns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2200" spc="-3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first 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successful </a:t>
            </a:r>
            <a:r>
              <a:rPr sz="22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ground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pad</a:t>
            </a:r>
            <a:r>
              <a:rPr sz="2200" spc="-14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landing 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date.</a:t>
            </a:r>
            <a:endParaRPr sz="2200" spc="-25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135255" indent="-342900">
              <a:lnSpc>
                <a:spcPct val="92000"/>
              </a:lnSpc>
              <a:spcBef>
                <a:spcPts val="300"/>
              </a:spcBef>
              <a:buFont typeface="Wingdings" panose="05000000000000000000" charset="0"/>
              <a:buChar char=""/>
            </a:pPr>
            <a:r>
              <a:rPr sz="2200" spc="-3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First </a:t>
            </a:r>
            <a:r>
              <a:rPr sz="22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ground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pad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landing</a:t>
            </a:r>
            <a:r>
              <a:rPr sz="2200" spc="-7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wasn’t</a:t>
            </a:r>
            <a:r>
              <a:rPr lang="en-US"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until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end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lang="en-US"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spc="-10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2015.</a:t>
            </a:r>
            <a:endParaRPr sz="2200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135255" indent="-342900">
              <a:lnSpc>
                <a:spcPct val="92000"/>
              </a:lnSpc>
              <a:spcBef>
                <a:spcPts val="300"/>
              </a:spcBef>
              <a:buFont typeface="Wingdings" panose="05000000000000000000" charset="0"/>
              <a:buChar char=""/>
            </a:pP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Successful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landings in</a:t>
            </a:r>
            <a:r>
              <a:rPr sz="2200" spc="-7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general</a:t>
            </a:r>
            <a:r>
              <a:rPr lang="en-US"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appear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starting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2014.</a:t>
            </a:r>
            <a:endParaRPr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1253490" y="1668780"/>
            <a:ext cx="6932930" cy="2860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 txBox="1">
            <a:spLocks noGrp="1"/>
          </p:cNvSpPr>
          <p:nvPr/>
        </p:nvSpPr>
        <p:spPr>
          <a:xfrm>
            <a:off x="11048111" y="601355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4"/>
          <p:cNvSpPr txBox="1"/>
          <p:nvPr/>
        </p:nvSpPr>
        <p:spPr>
          <a:xfrm>
            <a:off x="1003300" y="4810125"/>
            <a:ext cx="9768840" cy="71628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p>
            <a:pPr marL="355600" marR="5080" indent="-342900">
              <a:lnSpc>
                <a:spcPct val="92000"/>
              </a:lnSpc>
              <a:spcBef>
                <a:spcPts val="300"/>
              </a:spcBef>
              <a:buFont typeface="Wingdings" panose="05000000000000000000" charset="0"/>
              <a:buChar char=""/>
            </a:pP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This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query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returns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24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four  booster </a:t>
            </a:r>
            <a:r>
              <a:rPr sz="24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versions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that had  successful </a:t>
            </a:r>
            <a:r>
              <a:rPr sz="24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drone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ship</a:t>
            </a:r>
            <a:r>
              <a:rPr sz="2400" spc="-1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landings  and a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payload mass between 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4000 and 6000</a:t>
            </a:r>
            <a:r>
              <a:rPr sz="2400" spc="-16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noninclusively.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object 5"/>
          <p:cNvSpPr/>
          <p:nvPr/>
        </p:nvSpPr>
        <p:spPr>
          <a:xfrm>
            <a:off x="1098550" y="1672082"/>
            <a:ext cx="6886956" cy="2638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 txBox="1">
            <a:spLocks noGrp="1"/>
          </p:cNvSpPr>
          <p:nvPr/>
        </p:nvSpPr>
        <p:spPr>
          <a:xfrm>
            <a:off x="11208766" y="605673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770890" y="1504315"/>
            <a:ext cx="10515600" cy="522160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methodologies: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Collected </a:t>
            </a:r>
            <a:r>
              <a:rPr sz="2200" spc="-3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data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from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public SpaceX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API and </a:t>
            </a:r>
            <a:r>
              <a:rPr sz="2200" spc="-1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SpaceX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Wikipedia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page.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Created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labels 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column </a:t>
            </a:r>
            <a:r>
              <a:rPr sz="2200" spc="-3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‘class’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which classifies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successful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landings.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Explored </a:t>
            </a:r>
            <a:r>
              <a:rPr sz="2200" spc="-3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data </a:t>
            </a:r>
            <a:r>
              <a:rPr sz="2200" spc="-1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using </a:t>
            </a:r>
            <a:r>
              <a:rPr sz="220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SQL, 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visualization,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folium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maps,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and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dashboards.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Gathered </a:t>
            </a:r>
            <a:r>
              <a:rPr sz="2200" spc="-3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relevant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columns </a:t>
            </a:r>
            <a:r>
              <a:rPr sz="2200" spc="-3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to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be </a:t>
            </a:r>
            <a:r>
              <a:rPr sz="2200" spc="-1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used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as  </a:t>
            </a:r>
            <a:r>
              <a:rPr sz="2200" spc="-3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features.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Changed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all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categorical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variables </a:t>
            </a:r>
            <a:r>
              <a:rPr sz="2200" spc="-3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to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binary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using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one hot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encoding. 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Standardized </a:t>
            </a:r>
            <a:r>
              <a:rPr sz="2200" spc="-3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data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and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used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GridSearchCV </a:t>
            </a:r>
            <a:r>
              <a:rPr sz="2200" spc="-3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to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find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best </a:t>
            </a:r>
            <a:r>
              <a:rPr sz="2200" spc="-4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parameters </a:t>
            </a:r>
            <a:r>
              <a:rPr sz="2200" spc="-3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for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machine learning  models.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Visualize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accuracy score </a:t>
            </a:r>
            <a:r>
              <a:rPr sz="220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of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all</a:t>
            </a:r>
            <a:r>
              <a:rPr sz="2200" spc="-4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models.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Four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machine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learning models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were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produced: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Logistic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Regression,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Support </a:t>
            </a:r>
            <a:r>
              <a:rPr sz="2200" spc="-5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Vector 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Machine,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Decision </a:t>
            </a:r>
            <a:r>
              <a:rPr sz="2200" spc="-8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Tree </a:t>
            </a:r>
            <a:r>
              <a:rPr sz="2200" spc="-4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Classifier,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and K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Nearest Neighbors.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All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produced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similar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results 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with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accuracy </a:t>
            </a:r>
            <a:r>
              <a:rPr sz="2200" spc="-4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rate </a:t>
            </a:r>
            <a:r>
              <a:rPr sz="220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of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about 83.33%. All models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over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predicted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successful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landings.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More  </a:t>
            </a:r>
            <a:r>
              <a:rPr sz="2200" spc="-3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data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is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needed </a:t>
            </a:r>
            <a:r>
              <a:rPr sz="2200" spc="-3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for </a:t>
            </a:r>
            <a:r>
              <a:rPr sz="2200" spc="-4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better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model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determination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and</a:t>
            </a:r>
            <a:r>
              <a:rPr sz="2200" spc="204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200" spc="-5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accuracy.</a:t>
            </a:r>
            <a:endParaRPr sz="2200">
              <a:latin typeface="Carlito"/>
              <a:cs typeface="Carlito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4"/>
          <p:cNvSpPr txBox="1"/>
          <p:nvPr/>
        </p:nvSpPr>
        <p:spPr>
          <a:xfrm>
            <a:off x="1012190" y="4921250"/>
            <a:ext cx="9852660" cy="1235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355600" indent="-342900">
              <a:lnSpc>
                <a:spcPts val="2305"/>
              </a:lnSpc>
              <a:spcBef>
                <a:spcPts val="105"/>
              </a:spcBef>
              <a:buFont typeface="Wingdings" panose="05000000000000000000" charset="0"/>
              <a:buChar char=""/>
            </a:pP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This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 </a:t>
            </a:r>
            <a:r>
              <a:rPr sz="20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count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2000" spc="-14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each</a:t>
            </a:r>
            <a:r>
              <a:rPr lang="en-US"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mission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outcome.</a:t>
            </a:r>
            <a:endParaRPr sz="2000" spc="-15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>
              <a:lnSpc>
                <a:spcPts val="2305"/>
              </a:lnSpc>
              <a:spcBef>
                <a:spcPts val="105"/>
              </a:spcBef>
              <a:buFont typeface="Wingdings" panose="05000000000000000000" charset="0"/>
              <a:buChar char=""/>
            </a:pP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SpaceX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appears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achieve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its 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mission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outcome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nearly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99%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2000" spc="-1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time.</a:t>
            </a:r>
            <a:endParaRPr sz="2000" spc="-5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>
              <a:lnSpc>
                <a:spcPts val="2305"/>
              </a:lnSpc>
              <a:spcBef>
                <a:spcPts val="105"/>
              </a:spcBef>
              <a:buFont typeface="Wingdings" panose="05000000000000000000" charset="0"/>
              <a:buChar char=""/>
            </a:pP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This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means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that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most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of the</a:t>
            </a:r>
            <a:r>
              <a:rPr sz="2000" spc="-8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landing</a:t>
            </a:r>
            <a:r>
              <a:rPr lang="en-US"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failures are</a:t>
            </a:r>
            <a:r>
              <a:rPr sz="2000" spc="4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intended.</a:t>
            </a:r>
            <a:endParaRPr sz="2000" spc="-5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>
              <a:lnSpc>
                <a:spcPts val="2305"/>
              </a:lnSpc>
              <a:spcBef>
                <a:spcPts val="105"/>
              </a:spcBef>
              <a:buFont typeface="Wingdings" panose="05000000000000000000" charset="0"/>
              <a:buChar char=""/>
            </a:pPr>
            <a:r>
              <a:rPr sz="2000" spc="-4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Interestingly,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one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launch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has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an  unclear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payload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status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and 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unfortunately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one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failed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in</a:t>
            </a:r>
            <a:r>
              <a:rPr sz="2000" spc="-4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flight.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1012190" y="1443990"/>
            <a:ext cx="7125970" cy="3121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 txBox="1">
            <a:spLocks noGrp="1"/>
          </p:cNvSpPr>
          <p:nvPr/>
        </p:nvSpPr>
        <p:spPr>
          <a:xfrm>
            <a:off x="10429621" y="6583146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770255" y="1655953"/>
            <a:ext cx="5811011" cy="4885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6"/>
          <p:cNvSpPr txBox="1">
            <a:spLocks noGrp="1"/>
          </p:cNvSpPr>
          <p:nvPr/>
        </p:nvSpPr>
        <p:spPr>
          <a:xfrm>
            <a:off x="10880471" y="6468846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7" name="object 5"/>
          <p:cNvSpPr txBox="1"/>
          <p:nvPr/>
        </p:nvSpPr>
        <p:spPr>
          <a:xfrm>
            <a:off x="6918833" y="2005914"/>
            <a:ext cx="4516120" cy="234632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marR="5080" indent="-342900">
              <a:lnSpc>
                <a:spcPct val="90000"/>
              </a:lnSpc>
              <a:spcBef>
                <a:spcPts val="340"/>
              </a:spcBef>
              <a:buFont typeface="Wingdings" panose="05000000000000000000" charset="0"/>
              <a:buChar char=""/>
            </a:pP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This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query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returns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versions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that  carried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highest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mass of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15600  kg.</a:t>
            </a:r>
            <a:endParaRPr sz="2000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>
              <a:lnSpc>
                <a:spcPct val="90000"/>
              </a:lnSpc>
              <a:spcBef>
                <a:spcPts val="340"/>
              </a:spcBef>
              <a:buFont typeface="Wingdings" panose="05000000000000000000" charset="0"/>
              <a:buChar char=""/>
            </a:pP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These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versions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are </a:t>
            </a:r>
            <a:r>
              <a:rPr sz="20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very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similar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and  all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are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of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F9 B5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B10xx.x</a:t>
            </a:r>
            <a:r>
              <a:rPr sz="2000" spc="-14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4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variety.</a:t>
            </a:r>
            <a:endParaRPr sz="2000" spc="-45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>
              <a:lnSpc>
                <a:spcPct val="90000"/>
              </a:lnSpc>
              <a:spcBef>
                <a:spcPts val="340"/>
              </a:spcBef>
              <a:buFont typeface="Wingdings" panose="05000000000000000000" charset="0"/>
              <a:buChar char=""/>
            </a:pP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This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likely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indicates </a:t>
            </a:r>
            <a:r>
              <a:rPr sz="20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payload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mass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correlates 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with </a:t>
            </a:r>
            <a:r>
              <a:rPr sz="20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20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booster </a:t>
            </a:r>
            <a:r>
              <a:rPr sz="20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version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that is</a:t>
            </a:r>
            <a:r>
              <a:rPr sz="2000" spc="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used.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4"/>
          <p:cNvSpPr txBox="1"/>
          <p:nvPr/>
        </p:nvSpPr>
        <p:spPr>
          <a:xfrm>
            <a:off x="770255" y="4652645"/>
            <a:ext cx="9435465" cy="130492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p>
            <a:pPr marL="355600" marR="5080" indent="-342900">
              <a:lnSpc>
                <a:spcPct val="90000"/>
              </a:lnSpc>
              <a:spcBef>
                <a:spcPts val="340"/>
              </a:spcBef>
              <a:buFont typeface="Wingdings" panose="05000000000000000000" charset="0"/>
              <a:buChar char=""/>
            </a:pP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This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query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returns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Month,</a:t>
            </a:r>
            <a:r>
              <a:rPr sz="2200" spc="-14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Landing  </a:t>
            </a:r>
            <a:r>
              <a:rPr sz="22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Outcome, Booster </a:t>
            </a:r>
            <a:r>
              <a:rPr sz="2200" spc="-4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Version,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Payload 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Mass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(kg),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and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Launch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site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of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2015  launches </a:t>
            </a:r>
            <a:r>
              <a:rPr sz="22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where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stage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1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failed </a:t>
            </a:r>
            <a:r>
              <a:rPr sz="22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land  on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drone</a:t>
            </a:r>
            <a:r>
              <a:rPr sz="2200" spc="-8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ship.</a:t>
            </a:r>
            <a:endParaRPr sz="2200" spc="-5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>
              <a:lnSpc>
                <a:spcPct val="90000"/>
              </a:lnSpc>
              <a:spcBef>
                <a:spcPts val="340"/>
              </a:spcBef>
              <a:buFont typeface="Wingdings" panose="05000000000000000000" charset="0"/>
              <a:buChar char=""/>
            </a:pP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There were two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such</a:t>
            </a:r>
            <a:r>
              <a:rPr sz="2200" spc="-5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occurrences.</a:t>
            </a:r>
            <a:endParaRPr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1107440" y="1733550"/>
            <a:ext cx="7306310" cy="2289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 txBox="1">
            <a:spLocks noGrp="1"/>
          </p:cNvSpPr>
          <p:nvPr/>
        </p:nvSpPr>
        <p:spPr>
          <a:xfrm>
            <a:off x="10838561" y="5515711"/>
            <a:ext cx="213359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arlito"/>
                <a:ea typeface="+mn-ea"/>
                <a:cs typeface="Carlito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0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4"/>
          <p:cNvSpPr txBox="1"/>
          <p:nvPr/>
        </p:nvSpPr>
        <p:spPr>
          <a:xfrm>
            <a:off x="1154430" y="4523105"/>
            <a:ext cx="8976360" cy="166941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p>
            <a:pPr marL="355600" marR="5080" indent="-342900">
              <a:lnSpc>
                <a:spcPct val="92000"/>
              </a:lnSpc>
              <a:spcBef>
                <a:spcPts val="300"/>
              </a:spcBef>
              <a:buFont typeface="Wingdings" panose="05000000000000000000" charset="0"/>
              <a:buChar char=""/>
            </a:pP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This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query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returns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list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of successful</a:t>
            </a:r>
            <a:r>
              <a:rPr sz="2200" spc="-1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landings  and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between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2010-06-04 and 2017-03-20 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inclusively.</a:t>
            </a:r>
            <a:endParaRPr sz="2200" spc="-25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>
              <a:lnSpc>
                <a:spcPct val="92000"/>
              </a:lnSpc>
              <a:spcBef>
                <a:spcPts val="300"/>
              </a:spcBef>
              <a:buFont typeface="Wingdings" panose="05000000000000000000" charset="0"/>
              <a:buChar char=""/>
            </a:pP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There </a:t>
            </a:r>
            <a:r>
              <a:rPr sz="22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are two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types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of successful</a:t>
            </a:r>
            <a:r>
              <a:rPr sz="2200" spc="-9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landing 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outcomes: drone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ship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and </a:t>
            </a:r>
            <a:r>
              <a:rPr sz="22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ground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pad 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landings.</a:t>
            </a:r>
            <a:endParaRPr sz="2200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>
              <a:lnSpc>
                <a:spcPct val="92000"/>
              </a:lnSpc>
              <a:spcBef>
                <a:spcPts val="300"/>
              </a:spcBef>
              <a:buFont typeface="Wingdings" panose="05000000000000000000" charset="0"/>
              <a:buChar char=""/>
            </a:pP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There were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8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successful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landings in</a:t>
            </a:r>
            <a:r>
              <a:rPr sz="2200" spc="-13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total 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during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this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time</a:t>
            </a:r>
            <a:r>
              <a:rPr sz="2200" spc="-8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period</a:t>
            </a:r>
            <a:endParaRPr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1154430" y="1524635"/>
            <a:ext cx="6783705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820013" y="5535879"/>
            <a:ext cx="9882505" cy="9493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p>
            <a:pPr marL="355600" marR="5080" indent="-342900">
              <a:lnSpc>
                <a:spcPts val="2290"/>
              </a:lnSpc>
              <a:spcBef>
                <a:spcPts val="270"/>
              </a:spcBef>
              <a:buFont typeface="Wingdings" panose="05000000000000000000" charset="0"/>
              <a:buChar char=""/>
            </a:pP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left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map </a:t>
            </a:r>
            <a:r>
              <a:rPr sz="22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shows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all launch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sites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relative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US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map. </a:t>
            </a:r>
            <a:endParaRPr sz="2200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>
              <a:lnSpc>
                <a:spcPts val="2290"/>
              </a:lnSpc>
              <a:spcBef>
                <a:spcPts val="270"/>
              </a:spcBef>
              <a:buFont typeface="Wingdings" panose="05000000000000000000" charset="0"/>
              <a:buChar char=""/>
            </a:pP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right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map </a:t>
            </a:r>
            <a:r>
              <a:rPr sz="22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shows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two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Florida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launch 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sites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since they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are </a:t>
            </a:r>
            <a:r>
              <a:rPr sz="22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very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close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each </a:t>
            </a:r>
            <a:r>
              <a:rPr sz="2200" spc="-6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other.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All launch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sites are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near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</a:t>
            </a:r>
            <a:r>
              <a:rPr sz="2200" spc="1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ocean.</a:t>
            </a:r>
            <a:endParaRPr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854710" y="1797050"/>
            <a:ext cx="10279380" cy="3503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Colour Coded Launch Markers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3"/>
          <p:cNvSpPr txBox="1"/>
          <p:nvPr/>
        </p:nvSpPr>
        <p:spPr>
          <a:xfrm>
            <a:off x="474345" y="5356860"/>
            <a:ext cx="10983595" cy="911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355600" indent="-342900">
              <a:lnSpc>
                <a:spcPts val="2305"/>
              </a:lnSpc>
              <a:spcBef>
                <a:spcPts val="100"/>
              </a:spcBef>
              <a:buFont typeface="Wingdings" panose="05000000000000000000" charset="0"/>
              <a:buChar char=""/>
            </a:pP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Clusters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on </a:t>
            </a:r>
            <a:r>
              <a:rPr sz="22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Folium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map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can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be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clicked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on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to display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each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successful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landing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reen </a:t>
            </a:r>
            <a:r>
              <a:rPr lang="en-US"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con)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and</a:t>
            </a:r>
            <a:r>
              <a:rPr sz="2200" spc="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failed</a:t>
            </a:r>
            <a:r>
              <a:rPr lang="en-US"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landing </a:t>
            </a:r>
            <a:r>
              <a:rPr sz="22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sz="22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R</a:t>
            </a:r>
            <a:r>
              <a:rPr sz="22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ed </a:t>
            </a:r>
            <a:r>
              <a:rPr lang="en-US" sz="22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con). </a:t>
            </a:r>
            <a:endParaRPr sz="2200" spc="-5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indent="-342900">
              <a:lnSpc>
                <a:spcPts val="2305"/>
              </a:lnSpc>
              <a:spcBef>
                <a:spcPts val="100"/>
              </a:spcBef>
              <a:buFont typeface="Wingdings" panose="05000000000000000000" charset="0"/>
              <a:buChar char=""/>
            </a:pP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In this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example </a:t>
            </a:r>
            <a:r>
              <a:rPr sz="2200" spc="-4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VAFB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SLC-4E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shows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4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successful landings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and 6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failed</a:t>
            </a:r>
            <a:r>
              <a:rPr sz="2200" spc="-6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landings.</a:t>
            </a:r>
            <a:endParaRPr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6885" y="1587500"/>
            <a:ext cx="6967855" cy="3269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Key Location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3"/>
          <p:cNvSpPr txBox="1"/>
          <p:nvPr/>
        </p:nvSpPr>
        <p:spPr>
          <a:xfrm>
            <a:off x="1060780" y="5026914"/>
            <a:ext cx="9933940" cy="150177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p>
            <a:pPr marL="355600" marR="5080" indent="-342900" algn="just">
              <a:lnSpc>
                <a:spcPct val="80000"/>
              </a:lnSpc>
              <a:spcBef>
                <a:spcPts val="585"/>
              </a:spcBef>
              <a:buFont typeface="Wingdings" panose="05000000000000000000" charset="0"/>
              <a:buChar char=""/>
            </a:pP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Using </a:t>
            </a:r>
            <a:r>
              <a:rPr sz="22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KSC </a:t>
            </a:r>
            <a:r>
              <a:rPr sz="22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LC-39A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as an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example,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launch </a:t>
            </a:r>
            <a:r>
              <a:rPr sz="22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sites are </a:t>
            </a:r>
            <a:r>
              <a:rPr sz="22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very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close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2200" spc="-3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railways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for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large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part and supply  </a:t>
            </a:r>
            <a:r>
              <a:rPr sz="22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transportation. </a:t>
            </a:r>
            <a:endParaRPr sz="2200" spc="-10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 algn="just">
              <a:lnSpc>
                <a:spcPct val="80000"/>
              </a:lnSpc>
              <a:spcBef>
                <a:spcPts val="585"/>
              </a:spcBef>
              <a:buFont typeface="Wingdings" panose="05000000000000000000" charset="0"/>
              <a:buChar char=""/>
            </a:pP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Launch </a:t>
            </a:r>
            <a:r>
              <a:rPr sz="22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sites are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close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highways </a:t>
            </a:r>
            <a:r>
              <a:rPr sz="2200" spc="-3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for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human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and </a:t>
            </a:r>
            <a:r>
              <a:rPr sz="22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supply transport. Launch </a:t>
            </a:r>
            <a:r>
              <a:rPr sz="22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sites 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are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also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close </a:t>
            </a:r>
            <a:r>
              <a:rPr sz="22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22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coasts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and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relatively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far from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cities so </a:t>
            </a:r>
            <a:r>
              <a:rPr sz="22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that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launch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failures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can land in the sea </a:t>
            </a:r>
            <a:r>
              <a:rPr sz="2200" spc="-4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to 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avoid </a:t>
            </a:r>
            <a:r>
              <a:rPr sz="2200" spc="-4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rockets </a:t>
            </a:r>
            <a:r>
              <a:rPr sz="22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falling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on densely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populated</a:t>
            </a:r>
            <a:r>
              <a:rPr sz="2200" spc="-3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areas.</a:t>
            </a:r>
            <a:endParaRPr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26820" y="1406144"/>
            <a:ext cx="8389620" cy="1723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grpSp>
        <p:nvGrpSpPr>
          <p:cNvPr id="6" name="object 5"/>
          <p:cNvGrpSpPr/>
          <p:nvPr/>
        </p:nvGrpSpPr>
        <p:grpSpPr>
          <a:xfrm>
            <a:off x="1425575" y="3243580"/>
            <a:ext cx="8154670" cy="1562100"/>
            <a:chOff x="2802635" y="3552444"/>
            <a:chExt cx="7505700" cy="1562100"/>
          </a:xfrm>
        </p:grpSpPr>
        <p:sp>
          <p:nvSpPr>
            <p:cNvPr id="7" name="object 6"/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  <p:sp>
          <p:nvSpPr>
            <p:cNvPr id="9" name="object 7"/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p/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across Lauch Sites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3"/>
          <p:cNvSpPr txBox="1"/>
          <p:nvPr/>
        </p:nvSpPr>
        <p:spPr>
          <a:xfrm>
            <a:off x="719785" y="4526534"/>
            <a:ext cx="10751820" cy="160909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p>
            <a:pPr marL="355600" marR="5080" indent="-342900">
              <a:lnSpc>
                <a:spcPct val="90000"/>
              </a:lnSpc>
              <a:spcBef>
                <a:spcPts val="340"/>
              </a:spcBef>
              <a:buFont typeface="Wingdings" panose="05000000000000000000" charset="0"/>
              <a:buChar char=""/>
            </a:pP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This is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distribution of successful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landings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across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all launch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sites.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CCAFS </a:t>
            </a:r>
            <a:r>
              <a:rPr sz="22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LC-40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is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old name of  CCAFS SLC-40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so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CCAFS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and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KSC </a:t>
            </a:r>
            <a:r>
              <a:rPr sz="2200" spc="-3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have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same amount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of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successful landings, but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 majority of the 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successful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landings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where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performed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before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name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change. </a:t>
            </a:r>
            <a:r>
              <a:rPr sz="2200" spc="-4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VAFB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has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smallest share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of successful 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landings. </a:t>
            </a:r>
            <a:endParaRPr sz="2200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>
              <a:lnSpc>
                <a:spcPct val="90000"/>
              </a:lnSpc>
              <a:spcBef>
                <a:spcPts val="340"/>
              </a:spcBef>
              <a:buFont typeface="Wingdings" panose="05000000000000000000" charset="0"/>
              <a:buChar char=""/>
            </a:pP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This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may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be due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smaller sample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and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increase in </a:t>
            </a:r>
            <a:r>
              <a:rPr sz="22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difficulty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of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launching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in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west</a:t>
            </a:r>
            <a:r>
              <a:rPr sz="2200" spc="-6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coast.</a:t>
            </a:r>
            <a:endParaRPr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6650" y="1651000"/>
            <a:ext cx="3239770" cy="2581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7059930" y="2190115"/>
            <a:ext cx="1482725" cy="1504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4587240" y="1554480"/>
            <a:ext cx="6870700" cy="4910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buFont typeface="Arial" panose="020B0604020202020204"/>
              <a:buChar char="•"/>
              <a:tabLst>
                <a:tab pos="253365" algn="l"/>
                <a:tab pos="254000" algn="l"/>
              </a:tabLst>
            </a:pP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Commercial </a:t>
            </a:r>
            <a:r>
              <a:rPr sz="2200" spc="-1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Space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Age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is</a:t>
            </a:r>
            <a:r>
              <a:rPr sz="2200" spc="5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Here</a:t>
            </a:r>
            <a:endParaRPr sz="220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 panose="020B0604020202020204"/>
              <a:buChar char="•"/>
              <a:tabLst>
                <a:tab pos="253365" algn="l"/>
                <a:tab pos="254000" algn="l"/>
              </a:tabLst>
            </a:pP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Space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X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has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best pricing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(62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million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vs.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165 million</a:t>
            </a:r>
            <a:r>
              <a:rPr sz="2200" spc="2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USD)</a:t>
            </a:r>
            <a:r>
              <a:rPr lang="en-US"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 as compared to others.</a:t>
            </a:r>
            <a:endParaRPr sz="220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buFont typeface="Arial" panose="020B0604020202020204"/>
              <a:buChar char="•"/>
              <a:tabLst>
                <a:tab pos="253365" algn="l"/>
                <a:tab pos="254000" algn="l"/>
              </a:tabLst>
            </a:pPr>
            <a:r>
              <a:rPr lang="en-US" sz="2200" spc="-2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It is cheapest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due </a:t>
            </a:r>
            <a:r>
              <a:rPr sz="2200" spc="-3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to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ability </a:t>
            </a:r>
            <a:r>
              <a:rPr sz="2200" spc="-3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to recover </a:t>
            </a: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part </a:t>
            </a:r>
            <a:r>
              <a:rPr sz="220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of </a:t>
            </a:r>
            <a:r>
              <a:rPr sz="2200" spc="-4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rocket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(Stage</a:t>
            </a:r>
            <a:r>
              <a:rPr sz="2200" spc="13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1)</a:t>
            </a:r>
            <a:endParaRPr sz="220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buFont typeface="Arial" panose="020B0604020202020204"/>
              <a:buChar char="•"/>
              <a:tabLst>
                <a:tab pos="253365" algn="l"/>
                <a:tab pos="254000" algn="l"/>
              </a:tabLst>
            </a:pPr>
            <a:r>
              <a:rPr sz="2200" spc="-1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Space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Y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wants </a:t>
            </a:r>
            <a:r>
              <a:rPr sz="2200" spc="-3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to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compete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with </a:t>
            </a:r>
            <a:r>
              <a:rPr sz="2200" spc="-1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Space</a:t>
            </a:r>
            <a:r>
              <a:rPr sz="2200" spc="6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sz="2200" spc="-1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Space </a:t>
            </a:r>
            <a:r>
              <a:rPr lang="en-US" sz="2200" spc="-1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X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task</a:t>
            </a:r>
            <a:r>
              <a:rPr lang="en-US" sz="2200" spc="-2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 is </a:t>
            </a:r>
            <a:r>
              <a:rPr sz="2200" spc="-3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to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train 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a machine learning model </a:t>
            </a:r>
            <a:r>
              <a:rPr sz="2200" spc="-6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to  </a:t>
            </a:r>
            <a:r>
              <a:rPr sz="22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predict successful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Stage</a:t>
            </a:r>
            <a:r>
              <a:rPr lang="en-US" sz="2200" spc="-2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 -</a:t>
            </a:r>
            <a:r>
              <a:rPr sz="22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1</a:t>
            </a:r>
            <a:r>
              <a:rPr sz="2200" spc="4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200" spc="-2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recovery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8330" y="1554480"/>
            <a:ext cx="3503295" cy="3496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8" name="object 8"/>
          <p:cNvSpPr txBox="1"/>
          <p:nvPr/>
        </p:nvSpPr>
        <p:spPr>
          <a:xfrm>
            <a:off x="608330" y="5150485"/>
            <a:ext cx="3709670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Carlito"/>
                <a:cs typeface="Carlito"/>
              </a:rPr>
              <a:t>SpaceX </a:t>
            </a:r>
            <a:r>
              <a:rPr sz="1600" b="1" spc="-20" dirty="0">
                <a:latin typeface="Carlito"/>
                <a:cs typeface="Carlito"/>
              </a:rPr>
              <a:t>Falcon </a:t>
            </a:r>
            <a:r>
              <a:rPr sz="1600" b="1" dirty="0">
                <a:latin typeface="Carlito"/>
                <a:cs typeface="Carlito"/>
              </a:rPr>
              <a:t>9 </a:t>
            </a:r>
            <a:r>
              <a:rPr sz="1600" b="1" spc="-25" dirty="0">
                <a:latin typeface="Carlito"/>
                <a:cs typeface="Carlito"/>
              </a:rPr>
              <a:t>Rocket </a:t>
            </a:r>
            <a:r>
              <a:rPr sz="1600" b="1" dirty="0">
                <a:latin typeface="Carlito"/>
                <a:cs typeface="Carlito"/>
              </a:rPr>
              <a:t>– </a:t>
            </a:r>
            <a:r>
              <a:rPr sz="1600" b="1" spc="-5" dirty="0">
                <a:latin typeface="Carlito"/>
                <a:cs typeface="Carlito"/>
              </a:rPr>
              <a:t>The</a:t>
            </a:r>
            <a:r>
              <a:rPr sz="1600" b="1" spc="-185" dirty="0">
                <a:latin typeface="Carlito"/>
                <a:cs typeface="Carlito"/>
              </a:rPr>
              <a:t> </a:t>
            </a:r>
            <a:r>
              <a:rPr sz="1600" b="1" spc="-45" dirty="0">
                <a:latin typeface="Carlito"/>
                <a:cs typeface="Carlito"/>
              </a:rPr>
              <a:t>Verge</a:t>
            </a:r>
            <a:endParaRPr sz="1600" b="1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Lauch Site with Highest Lauch Success Ration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3"/>
          <p:cNvSpPr txBox="1"/>
          <p:nvPr/>
        </p:nvSpPr>
        <p:spPr>
          <a:xfrm>
            <a:off x="1176019" y="5068061"/>
            <a:ext cx="916749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anose="05000000000000000000" charset="0"/>
              <a:buChar char=""/>
            </a:pP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KSC LC-39A has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24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highest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success </a:t>
            </a:r>
            <a:r>
              <a:rPr sz="2400" spc="-4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rate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with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10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successful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landings and 3 </a:t>
            </a:r>
            <a:r>
              <a:rPr sz="24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failed</a:t>
            </a:r>
            <a:r>
              <a:rPr sz="2400" spc="-10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landings.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1355" y="1703070"/>
            <a:ext cx="2813050" cy="2528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6" name="object 5"/>
          <p:cNvSpPr/>
          <p:nvPr/>
        </p:nvSpPr>
        <p:spPr>
          <a:xfrm>
            <a:off x="5673090" y="3352800"/>
            <a:ext cx="3742690" cy="27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7" name="object 6"/>
          <p:cNvSpPr/>
          <p:nvPr/>
        </p:nvSpPr>
        <p:spPr>
          <a:xfrm>
            <a:off x="6273800" y="2102485"/>
            <a:ext cx="521970" cy="5321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 Launch Outcome (Using Range Slider)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3"/>
          <p:cNvSpPr txBox="1"/>
          <p:nvPr/>
        </p:nvSpPr>
        <p:spPr>
          <a:xfrm>
            <a:off x="727075" y="4527550"/>
            <a:ext cx="10234930" cy="233045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p>
            <a:pPr marL="355600" marR="5080" indent="-342900">
              <a:lnSpc>
                <a:spcPct val="92000"/>
              </a:lnSpc>
              <a:spcBef>
                <a:spcPts val="300"/>
              </a:spcBef>
              <a:buFont typeface="Wingdings" panose="05000000000000000000" charset="0"/>
              <a:buChar char=""/>
            </a:pP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Plotly dashboard has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Payload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range </a:t>
            </a:r>
            <a:r>
              <a:rPr sz="2200" spc="-6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selector. </a:t>
            </a:r>
            <a:r>
              <a:rPr sz="2200" spc="-6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However,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this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is </a:t>
            </a:r>
            <a:r>
              <a:rPr sz="22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set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from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0-10000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instead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of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max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Payload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of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15600. </a:t>
            </a:r>
            <a:endParaRPr sz="2200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>
              <a:lnSpc>
                <a:spcPct val="92000"/>
              </a:lnSpc>
              <a:spcBef>
                <a:spcPts val="300"/>
              </a:spcBef>
              <a:buFont typeface="Wingdings" panose="05000000000000000000" charset="0"/>
              <a:buChar char=""/>
            </a:pP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Class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indicates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1 </a:t>
            </a:r>
            <a:r>
              <a:rPr sz="2200" spc="-3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for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successful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landing and 0 </a:t>
            </a:r>
            <a:r>
              <a:rPr sz="2200" spc="-3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for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failure. </a:t>
            </a:r>
            <a:endParaRPr sz="2200" spc="-20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>
              <a:lnSpc>
                <a:spcPct val="92000"/>
              </a:lnSpc>
              <a:spcBef>
                <a:spcPts val="300"/>
              </a:spcBef>
              <a:buFont typeface="Wingdings" panose="05000000000000000000" charset="0"/>
              <a:buChar char=""/>
            </a:pP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Scatter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plot also  accounts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for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booster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version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category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in color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and number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of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launches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in </a:t>
            </a:r>
            <a:r>
              <a:rPr sz="2200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point </a:t>
            </a:r>
            <a:r>
              <a:rPr sz="22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size. </a:t>
            </a:r>
            <a:endParaRPr sz="2200" spc="-25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55600" marR="5080" indent="-342900">
              <a:lnSpc>
                <a:spcPct val="92000"/>
              </a:lnSpc>
              <a:spcBef>
                <a:spcPts val="300"/>
              </a:spcBef>
              <a:buFont typeface="Wingdings" panose="05000000000000000000" charset="0"/>
              <a:buChar char=""/>
            </a:pP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In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this 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particular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range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of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0-6000,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interestingly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there </a:t>
            </a:r>
            <a:r>
              <a:rPr sz="22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are two failed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landings </a:t>
            </a:r>
            <a:r>
              <a:rPr sz="22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with payloads of </a:t>
            </a:r>
            <a:r>
              <a:rPr sz="2200" spc="-4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zero</a:t>
            </a:r>
            <a:r>
              <a:rPr sz="2200" spc="-3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2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kg.</a:t>
            </a:r>
            <a:endParaRPr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7075" y="1432560"/>
            <a:ext cx="10601960" cy="2981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417195" y="4776470"/>
            <a:ext cx="11040745" cy="1332865"/>
            <a:chOff x="0" y="4914901"/>
            <a:chExt cx="12188825" cy="1943100"/>
          </a:xfrm>
        </p:grpSpPr>
        <p:sp>
          <p:nvSpPr>
            <p:cNvPr id="3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p/>
          </p:txBody>
        </p:sp>
        <p:sp>
          <p:nvSpPr>
            <p:cNvPr id="6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/>
          </p:txBody>
        </p:sp>
      </p:grpSp>
      <p:sp>
        <p:nvSpPr>
          <p:cNvPr id="7" name="object 6"/>
          <p:cNvSpPr txBox="1"/>
          <p:nvPr/>
        </p:nvSpPr>
        <p:spPr>
          <a:xfrm>
            <a:off x="528955" y="4820285"/>
            <a:ext cx="10760710" cy="1215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298450" marR="2860040" indent="-285750">
              <a:lnSpc>
                <a:spcPct val="121000"/>
              </a:lnSpc>
              <a:spcBef>
                <a:spcPts val="100"/>
              </a:spcBef>
              <a:buFont typeface="Wingdings" panose="05000000000000000000" charset="0"/>
              <a:buChar char=""/>
            </a:pP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All models had virtually the </a:t>
            </a:r>
            <a:r>
              <a:rPr sz="16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same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accuracy </a:t>
            </a: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on the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test set </a:t>
            </a:r>
            <a:r>
              <a:rPr sz="16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at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83.33% </a:t>
            </a:r>
            <a:r>
              <a:rPr sz="1600" spc="-4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accuracy.  </a:t>
            </a:r>
            <a:r>
              <a:rPr sz="16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It </a:t>
            </a: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should be</a:t>
            </a:r>
            <a:r>
              <a:rPr lang="en-US"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noted </a:t>
            </a:r>
            <a:r>
              <a:rPr sz="16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that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test size </a:t>
            </a:r>
            <a:r>
              <a:rPr sz="16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is </a:t>
            </a: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small </a:t>
            </a:r>
            <a:r>
              <a:rPr sz="16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at </a:t>
            </a: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only </a:t>
            </a:r>
            <a:r>
              <a:rPr sz="16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sample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size </a:t>
            </a: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of</a:t>
            </a:r>
            <a:r>
              <a:rPr sz="1600" spc="-20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18.</a:t>
            </a:r>
            <a:endParaRPr sz="1600" spc="-10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98450" marR="2860040" indent="-285750">
              <a:lnSpc>
                <a:spcPct val="121000"/>
              </a:lnSpc>
              <a:spcBef>
                <a:spcPts val="100"/>
              </a:spcBef>
              <a:buFont typeface="Wingdings" panose="05000000000000000000" charset="0"/>
              <a:buChar char=""/>
            </a:pP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This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can cause large variance </a:t>
            </a:r>
            <a:r>
              <a:rPr sz="16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in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accuracy results, </a:t>
            </a:r>
            <a:r>
              <a:rPr sz="16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such </a:t>
            </a: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as those in </a:t>
            </a:r>
            <a:r>
              <a:rPr sz="16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Decision </a:t>
            </a:r>
            <a:r>
              <a:rPr sz="1600" spc="-6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Tree </a:t>
            </a:r>
            <a:r>
              <a:rPr sz="16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Classifier </a:t>
            </a: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model in </a:t>
            </a:r>
            <a:r>
              <a:rPr sz="16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repeated</a:t>
            </a:r>
            <a:r>
              <a:rPr sz="1600" spc="6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runs.</a:t>
            </a:r>
            <a:r>
              <a:rPr lang="en-US" sz="16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We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likely </a:t>
            </a:r>
            <a:r>
              <a:rPr sz="16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need </a:t>
            </a:r>
            <a:r>
              <a:rPr sz="16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more data </a:t>
            </a:r>
            <a:r>
              <a:rPr sz="16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determine </a:t>
            </a: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best</a:t>
            </a:r>
            <a:r>
              <a:rPr sz="1600" spc="114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model.</a:t>
            </a:r>
            <a:endParaRPr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2276475" y="1363345"/>
            <a:ext cx="5885815" cy="3181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226060" y="4914900"/>
            <a:ext cx="10723245" cy="1501140"/>
            <a:chOff x="0" y="4914901"/>
            <a:chExt cx="12188825" cy="1943100"/>
          </a:xfrm>
        </p:grpSpPr>
        <p:sp>
          <p:nvSpPr>
            <p:cNvPr id="3" name="object 3"/>
            <p:cNvSpPr/>
            <p:nvPr/>
          </p:nvSpPr>
          <p:spPr>
            <a:xfrm>
              <a:off x="0" y="4978906"/>
              <a:ext cx="12188825" cy="1878964"/>
            </a:xfrm>
            <a:custGeom>
              <a:avLst/>
              <a:gdLst/>
              <a:ahLst/>
              <a:cxnLst/>
              <a:rect l="l" t="t" r="r" b="b"/>
              <a:pathLst>
                <a:path w="12188825" h="1878965">
                  <a:moveTo>
                    <a:pt x="12188444" y="0"/>
                  </a:moveTo>
                  <a:lnTo>
                    <a:pt x="0" y="0"/>
                  </a:lnTo>
                  <a:lnTo>
                    <a:pt x="0" y="1878584"/>
                  </a:lnTo>
                  <a:lnTo>
                    <a:pt x="12188444" y="1878584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p/>
          </p:txBody>
        </p:sp>
        <p:sp>
          <p:nvSpPr>
            <p:cNvPr id="6" name="object 4"/>
            <p:cNvSpPr/>
            <p:nvPr/>
          </p:nvSpPr>
          <p:spPr>
            <a:xfrm>
              <a:off x="0" y="4914901"/>
              <a:ext cx="12188825" cy="64135"/>
            </a:xfrm>
            <a:custGeom>
              <a:avLst/>
              <a:gdLst/>
              <a:ahLst/>
              <a:cxnLst/>
              <a:rect l="l" t="t" r="r" b="b"/>
              <a:pathLst>
                <a:path w="12188825" h="64135">
                  <a:moveTo>
                    <a:pt x="12188444" y="0"/>
                  </a:moveTo>
                  <a:lnTo>
                    <a:pt x="0" y="0"/>
                  </a:lnTo>
                  <a:lnTo>
                    <a:pt x="0" y="63879"/>
                  </a:lnTo>
                  <a:lnTo>
                    <a:pt x="12188444" y="63879"/>
                  </a:lnTo>
                  <a:lnTo>
                    <a:pt x="121884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p/>
          </p:txBody>
        </p:sp>
      </p:grpSp>
      <p:sp>
        <p:nvSpPr>
          <p:cNvPr id="7" name="object 6"/>
          <p:cNvSpPr txBox="1"/>
          <p:nvPr/>
        </p:nvSpPr>
        <p:spPr>
          <a:xfrm>
            <a:off x="226695" y="4964430"/>
            <a:ext cx="10723245" cy="1426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298450" marR="158750" indent="-285750">
              <a:lnSpc>
                <a:spcPct val="113000"/>
              </a:lnSpc>
              <a:spcBef>
                <a:spcPts val="100"/>
              </a:spcBef>
              <a:buFont typeface="Wingdings" panose="05000000000000000000" charset="0"/>
              <a:buChar char=""/>
            </a:pP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Since </a:t>
            </a:r>
            <a:r>
              <a:rPr sz="16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all </a:t>
            </a: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models </a:t>
            </a:r>
            <a:r>
              <a:rPr sz="16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performed </a:t>
            </a: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16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same </a:t>
            </a:r>
            <a:r>
              <a:rPr sz="1600" spc="-2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for </a:t>
            </a: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test set, </a:t>
            </a: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confusion </a:t>
            </a:r>
            <a:r>
              <a:rPr sz="16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matrix is </a:t>
            </a: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16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same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across </a:t>
            </a:r>
            <a:r>
              <a:rPr sz="160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all </a:t>
            </a: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models.  The </a:t>
            </a:r>
            <a:r>
              <a:rPr sz="16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models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predicted </a:t>
            </a: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12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successful </a:t>
            </a:r>
            <a:r>
              <a:rPr sz="16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landings </a:t>
            </a: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when the true label</a:t>
            </a:r>
            <a:r>
              <a:rPr sz="1600" spc="27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was successful </a:t>
            </a:r>
            <a:r>
              <a:rPr sz="16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landing.</a:t>
            </a:r>
            <a:endParaRPr sz="1600" spc="-10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98450" marR="158750" indent="-285750">
              <a:lnSpc>
                <a:spcPct val="113000"/>
              </a:lnSpc>
              <a:spcBef>
                <a:spcPts val="100"/>
              </a:spcBef>
              <a:buFont typeface="Wingdings" panose="05000000000000000000" charset="0"/>
              <a:buChar char=""/>
            </a:pP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16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models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predicted </a:t>
            </a: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3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unsuccessful </a:t>
            </a:r>
            <a:r>
              <a:rPr sz="16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landings </a:t>
            </a: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when the true label </a:t>
            </a:r>
            <a:r>
              <a:rPr sz="16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was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unsuccessful</a:t>
            </a:r>
            <a:r>
              <a:rPr sz="1600" spc="14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landing.</a:t>
            </a:r>
            <a:endParaRPr sz="1600" spc="-10" dirty="0">
              <a:solidFill>
                <a:srgbClr val="FFFFFF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98450" marR="158750" indent="-285750">
              <a:lnSpc>
                <a:spcPct val="113000"/>
              </a:lnSpc>
              <a:spcBef>
                <a:spcPts val="100"/>
              </a:spcBef>
              <a:buFont typeface="Wingdings" panose="05000000000000000000" charset="0"/>
              <a:buChar char=""/>
            </a:pP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16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models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predicted </a:t>
            </a: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3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successful </a:t>
            </a:r>
            <a:r>
              <a:rPr sz="16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landings </a:t>
            </a: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when the true label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was unsuccessful </a:t>
            </a:r>
            <a:r>
              <a:rPr sz="16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landings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(false positives).  </a:t>
            </a:r>
            <a:r>
              <a:rPr sz="1600" spc="-1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Our </a:t>
            </a:r>
            <a:r>
              <a:rPr sz="1600" spc="-5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models </a:t>
            </a:r>
            <a:r>
              <a:rPr sz="1600" spc="-2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over predict successful</a:t>
            </a:r>
            <a:r>
              <a:rPr sz="1600" spc="13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rPr>
              <a:t>landings.</a:t>
            </a:r>
            <a:endParaRPr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912495" y="1337310"/>
            <a:ext cx="4541520" cy="332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p/>
        </p:txBody>
      </p:sp>
      <p:sp>
        <p:nvSpPr>
          <p:cNvPr id="10" name="object 8"/>
          <p:cNvSpPr txBox="1"/>
          <p:nvPr/>
        </p:nvSpPr>
        <p:spPr>
          <a:xfrm>
            <a:off x="6552565" y="2279015"/>
            <a:ext cx="348488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Wingdings" panose="05000000000000000000" charset="0"/>
              <a:buChar char=""/>
            </a:pPr>
            <a:r>
              <a:rPr sz="2400" spc="-15" dirty="0">
                <a:latin typeface="Times New Roman" panose="02020603050405020304" charset="0"/>
                <a:cs typeface="Times New Roman" panose="02020603050405020304" charset="0"/>
              </a:rPr>
              <a:t>Correct predictions are  </a:t>
            </a:r>
            <a:r>
              <a:rPr sz="2400" spc="-5" dirty="0">
                <a:latin typeface="Times New Roman" panose="02020603050405020304" charset="0"/>
                <a:cs typeface="Times New Roman" panose="02020603050405020304" charset="0"/>
              </a:rPr>
              <a:t>on </a:t>
            </a:r>
            <a:r>
              <a:rPr sz="2400" dirty="0">
                <a:latin typeface="Times New Roman" panose="02020603050405020304" charset="0"/>
                <a:cs typeface="Times New Roman" panose="02020603050405020304" charset="0"/>
              </a:rPr>
              <a:t>a </a:t>
            </a:r>
            <a:r>
              <a:rPr sz="2400" spc="-10" dirty="0">
                <a:latin typeface="Times New Roman" panose="02020603050405020304" charset="0"/>
                <a:cs typeface="Times New Roman" panose="02020603050405020304" charset="0"/>
              </a:rPr>
              <a:t>diagonal </a:t>
            </a:r>
            <a:r>
              <a:rPr sz="2400" spc="-20" dirty="0">
                <a:latin typeface="Times New Roman" panose="02020603050405020304" charset="0"/>
                <a:cs typeface="Times New Roman" panose="02020603050405020304" charset="0"/>
              </a:rPr>
              <a:t>from </a:t>
            </a:r>
            <a:r>
              <a:rPr sz="2400" spc="-15" dirty="0">
                <a:latin typeface="Times New Roman" panose="02020603050405020304" charset="0"/>
                <a:cs typeface="Times New Roman" panose="02020603050405020304" charset="0"/>
              </a:rPr>
              <a:t>top  </a:t>
            </a:r>
            <a:r>
              <a:rPr sz="2400" spc="-5" dirty="0">
                <a:latin typeface="Times New Roman" panose="02020603050405020304" charset="0"/>
                <a:cs typeface="Times New Roman" panose="02020603050405020304" charset="0"/>
              </a:rPr>
              <a:t>left </a:t>
            </a:r>
            <a:r>
              <a:rPr sz="2400" spc="-15" dirty="0"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2400" spc="-20" dirty="0">
                <a:latin typeface="Times New Roman" panose="02020603050405020304" charset="0"/>
                <a:cs typeface="Times New Roman" panose="02020603050405020304" charset="0"/>
              </a:rPr>
              <a:t>bottom</a:t>
            </a:r>
            <a:r>
              <a:rPr sz="2400" spc="-8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5" dirty="0">
                <a:latin typeface="Times New Roman" panose="02020603050405020304" charset="0"/>
                <a:cs typeface="Times New Roman" panose="02020603050405020304" charset="0"/>
              </a:rPr>
              <a:t>right.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17" name="object 4"/>
          <p:cNvSpPr txBox="1"/>
          <p:nvPr/>
        </p:nvSpPr>
        <p:spPr>
          <a:xfrm>
            <a:off x="1014095" y="1434465"/>
            <a:ext cx="10027285" cy="519747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Our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task: </a:t>
            </a:r>
            <a:r>
              <a:rPr lang="en-US"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sz="24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 develop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 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achine 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earning model </a:t>
            </a:r>
            <a:r>
              <a:rPr sz="24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for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Space Y who </a:t>
            </a:r>
            <a:r>
              <a:rPr sz="24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wants to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bid </a:t>
            </a:r>
            <a:r>
              <a:rPr sz="24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against</a:t>
            </a:r>
            <a:r>
              <a:rPr sz="2400" spc="-7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SpaceX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goal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model is </a:t>
            </a:r>
            <a:r>
              <a:rPr sz="24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predict when </a:t>
            </a:r>
            <a:r>
              <a:rPr sz="2400" b="1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Stage </a:t>
            </a:r>
            <a:r>
              <a:rPr sz="2400" b="1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will </a:t>
            </a:r>
            <a:r>
              <a:rPr sz="2400" b="1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successfully </a:t>
            </a:r>
            <a:r>
              <a:rPr sz="2400" b="1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land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2400" b="1" spc="-3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save </a:t>
            </a:r>
            <a:r>
              <a:rPr sz="2400" b="1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~$100 million</a:t>
            </a:r>
            <a:r>
              <a:rPr sz="2400" b="1" spc="-1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USD</a:t>
            </a:r>
            <a:r>
              <a:rPr lang="en-US" sz="2400" b="1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195580" indent="-183515">
              <a:lnSpc>
                <a:spcPct val="100000"/>
              </a:lnSpc>
              <a:spcBef>
                <a:spcPts val="41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Used </a:t>
            </a:r>
            <a:r>
              <a:rPr sz="2400" b="1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data</a:t>
            </a:r>
            <a:r>
              <a:rPr sz="24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from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public </a:t>
            </a:r>
            <a:r>
              <a:rPr sz="2400" b="1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SpaceX API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web scraping </a:t>
            </a:r>
            <a:r>
              <a:rPr sz="2400" b="1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SpaceX Wikipedia</a:t>
            </a:r>
            <a:r>
              <a:rPr sz="2400" b="1" spc="-19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page</a:t>
            </a:r>
            <a:r>
              <a:rPr lang="en-US" sz="2400" b="1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195580" indent="-183515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4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Created data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labels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and </a:t>
            </a:r>
            <a:r>
              <a:rPr sz="24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stored data into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 </a:t>
            </a:r>
            <a:r>
              <a:rPr sz="2400" b="1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DB2 SQL</a:t>
            </a:r>
            <a:r>
              <a:rPr sz="2400" b="1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400" b="1" spc="-1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sz="2400" b="1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atabase</a:t>
            </a:r>
            <a:r>
              <a:rPr lang="en-US" sz="2400" b="1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4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Created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 </a:t>
            </a:r>
            <a:r>
              <a:rPr lang="en-US" sz="2400" b="1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sz="2400" b="1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ashboard </a:t>
            </a:r>
            <a:r>
              <a:rPr sz="2400" b="1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for</a:t>
            </a:r>
            <a:r>
              <a:rPr sz="2400" b="1" spc="-1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400" b="1" spc="-1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V</a:t>
            </a:r>
            <a:r>
              <a:rPr sz="2400" b="1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isualization</a:t>
            </a:r>
            <a:r>
              <a:rPr lang="en-US" sz="2400" b="1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195580" indent="-183515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400" spc="-5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We </a:t>
            </a:r>
            <a:r>
              <a:rPr sz="24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created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 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achine 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earning </a:t>
            </a:r>
            <a:r>
              <a:rPr sz="2400" b="1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model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with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an </a:t>
            </a:r>
            <a:r>
              <a:rPr sz="2400" b="1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accuracy of</a:t>
            </a:r>
            <a:r>
              <a:rPr sz="2400" b="1" spc="-10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83%</a:t>
            </a:r>
            <a:r>
              <a:rPr lang="en-US" sz="2400" b="1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195580" marR="276860" indent="-183515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Allon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u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sk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of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SpaceY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can use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this model </a:t>
            </a:r>
            <a:r>
              <a:rPr sz="24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predict with </a:t>
            </a:r>
            <a:r>
              <a:rPr sz="24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relatively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high accuracy whether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  launch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will </a:t>
            </a:r>
            <a:r>
              <a:rPr sz="2400" spc="-3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have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successful </a:t>
            </a:r>
            <a:r>
              <a:rPr sz="24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Stage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1 landing </a:t>
            </a:r>
            <a:r>
              <a:rPr sz="24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before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launch </a:t>
            </a:r>
            <a:r>
              <a:rPr sz="24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determine whether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launch 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should be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made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or</a:t>
            </a:r>
            <a:r>
              <a:rPr sz="2400" spc="-10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not</a:t>
            </a:r>
            <a:r>
              <a:rPr lang="en-US"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 marL="195580" marR="5080" indent="-183515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If possible </a:t>
            </a:r>
            <a:r>
              <a:rPr sz="2400" b="1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more </a:t>
            </a:r>
            <a:r>
              <a:rPr sz="2400" b="1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data </a:t>
            </a:r>
            <a:r>
              <a:rPr sz="2400" b="1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should </a:t>
            </a:r>
            <a:r>
              <a:rPr sz="2400" b="1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be </a:t>
            </a:r>
            <a:r>
              <a:rPr sz="2400" b="1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collected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to </a:t>
            </a:r>
            <a:r>
              <a:rPr sz="2400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better </a:t>
            </a:r>
            <a:r>
              <a:rPr sz="2400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determine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sz="2400" spc="-1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best </a:t>
            </a:r>
            <a:r>
              <a:rPr sz="240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machine learning model  and </a:t>
            </a:r>
            <a:r>
              <a:rPr sz="2400" b="1" spc="-2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improve</a:t>
            </a:r>
            <a:r>
              <a:rPr sz="2400" b="1" spc="-30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 b="1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accuracy</a:t>
            </a:r>
            <a:r>
              <a:rPr lang="en-US" sz="2400" b="1" spc="-5" dirty="0">
                <a:solidFill>
                  <a:srgbClr val="40404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2400" b="1" spc="-5" dirty="0">
              <a:solidFill>
                <a:srgbClr val="40404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4491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A. 1: Useful Datasets [Github Links]:</a:t>
            </a:r>
            <a:endParaRPr lang="en-US" sz="2200" b="1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hlinkClick r:id="rId2" tooltip="" action="ppaction://hlinkfile"/>
              </a:rPr>
              <a:t>https://github.com/ansariparvej/IBM-Data-Science-Professional/blob/main/11.%20Applied%20Data%20Science%20Capstone/Week_3/spacex_launch_dash.csv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hlinkClick r:id="rId3" tooltip="" action="ppaction://hlinkfile"/>
              </a:rPr>
              <a:t>https://github.com/ansariparvej/IBM-Data-Science-Professional/blob/main/11.%20Applied%20Data%20Science%20Capstone/Week_3/spacex_launch_geo.csv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hlinkClick r:id="rId3" tooltip="" action="ppaction://hlinkfile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838200" y="1474470"/>
            <a:ext cx="10515600" cy="50018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A. 2: Python Code Snippet: </a:t>
            </a:r>
            <a:endParaRPr lang="en-US" sz="2200" b="1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Task: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Relationship between Success Rate of Each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(Continue)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30" y="2653030"/>
            <a:ext cx="11068685" cy="15519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30" y="4470400"/>
            <a:ext cx="689864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838200" y="1474470"/>
            <a:ext cx="10515600" cy="50018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A. 3: SQL Querry Snippet: </a:t>
            </a:r>
            <a:endParaRPr lang="en-US" sz="2200" b="1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Task: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List of Total Number of Success and Failure Mission Outcomes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(Continue)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2736215"/>
            <a:ext cx="10191750" cy="299275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838200" y="1474470"/>
            <a:ext cx="10515600" cy="50018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A. 4: Interactive Visual Analytics with Folium: </a:t>
            </a:r>
            <a:endParaRPr lang="en-US" sz="2200" b="1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Task: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Map for Lauch Sites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(Continue)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2456180"/>
            <a:ext cx="10001250" cy="41217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838200" y="1474470"/>
            <a:ext cx="10515600" cy="50018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A. 5: Machine Learning Prediction: </a:t>
            </a:r>
            <a:endParaRPr lang="en-US" sz="2200" b="1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Task: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Best Performing Machine Learning Algorithm (Accuracy)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(Continue)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95" y="6182360"/>
            <a:ext cx="7581900" cy="436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705" y="2466340"/>
            <a:ext cx="6261100" cy="34448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88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sz="76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Combined </a:t>
            </a:r>
            <a:r>
              <a:rPr sz="7600" spc="-2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data from </a:t>
            </a:r>
            <a:r>
              <a:rPr sz="76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SpaceX public </a:t>
            </a:r>
            <a:r>
              <a:rPr sz="760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API and </a:t>
            </a:r>
            <a:r>
              <a:rPr sz="76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SpaceX Wikipedia</a:t>
            </a:r>
            <a:r>
              <a:rPr sz="7600" spc="1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 </a:t>
            </a:r>
            <a:r>
              <a:rPr sz="76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page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sz="76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Classifying true landings </a:t>
            </a:r>
            <a:r>
              <a:rPr sz="760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as </a:t>
            </a:r>
            <a:r>
              <a:rPr sz="76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successful </a:t>
            </a:r>
            <a:r>
              <a:rPr sz="760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and </a:t>
            </a:r>
            <a:r>
              <a:rPr sz="7600" spc="-1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unsuccessful</a:t>
            </a:r>
            <a:r>
              <a:rPr sz="7600" spc="-50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 </a:t>
            </a:r>
            <a:r>
              <a:rPr sz="7600" spc="-5" dirty="0">
                <a:solidFill>
                  <a:srgbClr val="BB562C"/>
                </a:solidFill>
                <a:latin typeface="Carlito"/>
                <a:cs typeface="Carlito"/>
                <a:sym typeface="+mn-ea"/>
              </a:rPr>
              <a:t>otherwise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255" y="1555750"/>
            <a:ext cx="10515600" cy="4621530"/>
          </a:xfrm>
          <a:prstGeom prst="rect">
            <a:avLst/>
          </a:prstGeom>
        </p:spPr>
        <p:txBody>
          <a:bodyPr/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sz="22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Data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collection </a:t>
            </a:r>
            <a:r>
              <a:rPr sz="22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process </a:t>
            </a:r>
            <a:r>
              <a:rPr sz="22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involved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a </a:t>
            </a:r>
            <a:r>
              <a:rPr sz="2200" spc="-1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combination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of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API </a:t>
            </a:r>
            <a:r>
              <a:rPr sz="22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requests from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Space X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public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API and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web  scraping </a:t>
            </a:r>
            <a:r>
              <a:rPr sz="22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data </a:t>
            </a:r>
            <a:r>
              <a:rPr sz="22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from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a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table in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Space </a:t>
            </a:r>
            <a:r>
              <a:rPr sz="2200" spc="-7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X’s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Wikipedia</a:t>
            </a:r>
            <a:r>
              <a:rPr sz="2200" spc="-1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200" spc="-4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entry.</a:t>
            </a:r>
            <a:endParaRPr sz="2200">
              <a:latin typeface="Carlito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The </a:t>
            </a:r>
            <a:r>
              <a:rPr sz="22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next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slide will show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the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flowchart of </a:t>
            </a:r>
            <a:r>
              <a:rPr sz="22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data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collection </a:t>
            </a:r>
            <a:r>
              <a:rPr sz="22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from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API and the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one </a:t>
            </a:r>
            <a:r>
              <a:rPr sz="22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after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will show 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the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flowchart of </a:t>
            </a:r>
            <a:r>
              <a:rPr sz="22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data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collection </a:t>
            </a:r>
            <a:r>
              <a:rPr sz="22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from</a:t>
            </a:r>
            <a:r>
              <a:rPr sz="2200" spc="-11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200" spc="-1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webscraping.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22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</a:rPr>
              <a:t>Space X API </a:t>
            </a:r>
            <a:r>
              <a:rPr sz="22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</a:rPr>
              <a:t>Data</a:t>
            </a:r>
            <a:r>
              <a:rPr sz="2200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</a:rPr>
              <a:t> </a:t>
            </a:r>
            <a:r>
              <a:rPr sz="22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</a:rPr>
              <a:t>Columns: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200" spc="-3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FlightNumber, </a:t>
            </a:r>
            <a:r>
              <a:rPr sz="22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Date, </a:t>
            </a:r>
            <a:r>
              <a:rPr sz="22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BoosterVersion, </a:t>
            </a:r>
            <a:r>
              <a:rPr sz="22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PayloadMass,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Orbit, LaunchSite, </a:t>
            </a:r>
            <a:r>
              <a:rPr sz="2200" spc="-1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Outcome, </a:t>
            </a:r>
            <a:r>
              <a:rPr lang="en-US" sz="2200" spc="-1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Flights,</a:t>
            </a:r>
            <a:r>
              <a:rPr sz="2200" spc="5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GridFins,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Reused, Legs, </a:t>
            </a:r>
            <a:r>
              <a:rPr sz="2200" spc="-1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LandingPad,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Block, </a:t>
            </a:r>
            <a:r>
              <a:rPr sz="2200" spc="-1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ReusedCount,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Serial, Longitude,</a:t>
            </a:r>
            <a:r>
              <a:rPr sz="2200" spc="-229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Latitude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2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</a:rPr>
              <a:t>Wikipedia </a:t>
            </a:r>
            <a:r>
              <a:rPr sz="22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</a:rPr>
              <a:t>Webscrape Data</a:t>
            </a:r>
            <a:r>
              <a:rPr sz="2200" u="heavy" spc="-1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</a:rPr>
              <a:t> </a:t>
            </a:r>
            <a:r>
              <a:rPr sz="22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sym typeface="+mn-ea"/>
              </a:rPr>
              <a:t>Columns:</a:t>
            </a:r>
            <a:endParaRPr sz="2200">
              <a:latin typeface="Carlito"/>
              <a:cs typeface="Carlito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sz="2200" spc="-1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Flight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No.,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Launch </a:t>
            </a:r>
            <a:r>
              <a:rPr sz="22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site, </a:t>
            </a:r>
            <a:r>
              <a:rPr sz="2200" spc="-2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Payload, </a:t>
            </a:r>
            <a:r>
              <a:rPr sz="22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PayloadMass,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Orbit, </a:t>
            </a:r>
            <a:r>
              <a:rPr sz="2200" spc="-6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Customer,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Launch </a:t>
            </a:r>
            <a:r>
              <a:rPr sz="2200" spc="-1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outcome, </a:t>
            </a:r>
            <a:r>
              <a:rPr sz="2200" spc="-4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Version  </a:t>
            </a:r>
            <a:r>
              <a:rPr sz="2200" spc="-6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Booster, </a:t>
            </a:r>
            <a:r>
              <a:rPr sz="22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Booster </a:t>
            </a:r>
            <a:r>
              <a:rPr sz="220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landing, </a:t>
            </a:r>
            <a:r>
              <a:rPr sz="2200" spc="-2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Date,</a:t>
            </a:r>
            <a:r>
              <a:rPr sz="2200" spc="40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 </a:t>
            </a:r>
            <a:r>
              <a:rPr sz="2200" spc="-5" dirty="0">
                <a:solidFill>
                  <a:srgbClr val="404040"/>
                </a:solidFill>
                <a:latin typeface="Carlito"/>
                <a:cs typeface="Carlito"/>
                <a:sym typeface="+mn-ea"/>
              </a:rPr>
              <a:t>Time</a:t>
            </a:r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104004" cy="6858000"/>
            <a:chOff x="0" y="0"/>
            <a:chExt cx="4104004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050665" cy="6858000"/>
            </a:xfrm>
            <a:custGeom>
              <a:avLst/>
              <a:gdLst/>
              <a:ahLst/>
              <a:cxnLst/>
              <a:rect l="l" t="t" r="r" b="b"/>
              <a:pathLst>
                <a:path w="4050665" h="6858000">
                  <a:moveTo>
                    <a:pt x="405028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050284" y="6858000"/>
                  </a:lnTo>
                  <a:lnTo>
                    <a:pt x="405028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040123" y="0"/>
              <a:ext cx="64135" cy="6858000"/>
            </a:xfrm>
            <a:custGeom>
              <a:avLst/>
              <a:gdLst/>
              <a:ahLst/>
              <a:cxnLst/>
              <a:rect l="l" t="t" r="r" b="b"/>
              <a:pathLst>
                <a:path w="64135" h="6858000">
                  <a:moveTo>
                    <a:pt x="6388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3880" y="6858000"/>
                  </a:lnTo>
                  <a:lnTo>
                    <a:pt x="6388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66065" y="1760855"/>
            <a:ext cx="3514090" cy="104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015"/>
              </a:lnSpc>
              <a:spcBef>
                <a:spcPts val="100"/>
              </a:spcBef>
            </a:pPr>
            <a:r>
              <a:rPr sz="3600" spc="-280" dirty="0">
                <a:solidFill>
                  <a:srgbClr val="FFFFFF"/>
                </a:solidFill>
                <a:latin typeface="Abyssinica SIL" panose="02000000000000000000" charset="0"/>
                <a:cs typeface="Abyssinica SIL" panose="02000000000000000000" charset="0"/>
              </a:rPr>
              <a:t>Data </a:t>
            </a:r>
            <a:r>
              <a:rPr sz="3600" spc="-185" dirty="0">
                <a:solidFill>
                  <a:srgbClr val="FFFFFF"/>
                </a:solidFill>
                <a:latin typeface="Abyssinica SIL" panose="02000000000000000000" charset="0"/>
                <a:cs typeface="Abyssinica SIL" panose="02000000000000000000" charset="0"/>
              </a:rPr>
              <a:t>Collection</a:t>
            </a:r>
            <a:r>
              <a:rPr lang="en-US" sz="3600" spc="-185" dirty="0">
                <a:solidFill>
                  <a:srgbClr val="FFFFFF"/>
                </a:solidFill>
                <a:latin typeface="Abyssinica SIL" panose="02000000000000000000" charset="0"/>
                <a:cs typeface="Abyssinica SIL" panose="02000000000000000000" charset="0"/>
              </a:rPr>
              <a:t> -</a:t>
            </a:r>
            <a:endParaRPr lang="en-US" sz="3600" spc="-385" dirty="0">
              <a:solidFill>
                <a:srgbClr val="FFFFFF"/>
              </a:solidFill>
              <a:latin typeface="Abyssinica SIL" panose="02000000000000000000" charset="0"/>
              <a:cs typeface="Abyssinica SIL" panose="02000000000000000000" charset="0"/>
            </a:endParaRPr>
          </a:p>
          <a:p>
            <a:pPr marL="12700">
              <a:lnSpc>
                <a:spcPts val="4015"/>
              </a:lnSpc>
            </a:pPr>
            <a:r>
              <a:rPr lang="en-US" sz="3600" spc="-385" dirty="0">
                <a:solidFill>
                  <a:srgbClr val="FFFFFF"/>
                </a:solidFill>
                <a:latin typeface="Abyssinica SIL" panose="02000000000000000000" charset="0"/>
                <a:cs typeface="Abyssinica SIL" panose="02000000000000000000" charset="0"/>
              </a:rPr>
              <a:t>Space - X </a:t>
            </a:r>
            <a:r>
              <a:rPr sz="3600" spc="-385" dirty="0">
                <a:solidFill>
                  <a:srgbClr val="FFFFFF"/>
                </a:solidFill>
                <a:latin typeface="Abyssinica SIL" panose="02000000000000000000" charset="0"/>
                <a:cs typeface="Abyssinica SIL" panose="02000000000000000000" charset="0"/>
              </a:rPr>
              <a:t>API</a:t>
            </a:r>
            <a:endParaRPr sz="3600">
              <a:latin typeface="Abyssinica SIL" panose="02000000000000000000" charset="0"/>
              <a:cs typeface="Abyssinica SIL" panose="02000000000000000000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62728" y="1754123"/>
            <a:ext cx="237744" cy="13898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4782311" y="1478280"/>
            <a:ext cx="1851660" cy="1607820"/>
            <a:chOff x="4782311" y="1478280"/>
            <a:chExt cx="1851660" cy="1607820"/>
          </a:xfrm>
        </p:grpSpPr>
        <p:sp>
          <p:nvSpPr>
            <p:cNvPr id="8" name="object 8"/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015865" y="1766061"/>
            <a:ext cx="1327150" cy="49276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40"/>
              </a:lnSpc>
              <a:spcBef>
                <a:spcPts val="285"/>
              </a:spcBef>
            </a:pPr>
            <a:r>
              <a:rPr lang="en-US" sz="1500" spc="-5" dirty="0">
                <a:solidFill>
                  <a:srgbClr val="FFFFFF"/>
                </a:solidFill>
                <a:latin typeface="Carlito"/>
                <a:cs typeface="Carlito"/>
              </a:rPr>
              <a:t>  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endParaRPr sz="1500" spc="-5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479425" marR="5080" indent="-466725">
              <a:lnSpc>
                <a:spcPts val="1640"/>
              </a:lnSpc>
              <a:spcBef>
                <a:spcPts val="285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X APIs)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782311" y="2807207"/>
            <a:ext cx="1851660" cy="1666239"/>
            <a:chOff x="4782311" y="2807207"/>
            <a:chExt cx="1851660" cy="1666239"/>
          </a:xfrm>
        </p:grpSpPr>
        <p:sp>
          <p:nvSpPr>
            <p:cNvPr id="14" name="object 14"/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015865" y="2886583"/>
            <a:ext cx="1332865" cy="882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2000"/>
              </a:lnSpc>
              <a:spcBef>
                <a:spcPts val="250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.JSON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+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Lists(Launch</a:t>
            </a:r>
            <a:r>
              <a:rPr sz="15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Site,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Version,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Data)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782311" y="4137659"/>
            <a:ext cx="2790825" cy="1141730"/>
            <a:chOff x="4782311" y="4137659"/>
            <a:chExt cx="2790825" cy="1141730"/>
          </a:xfrm>
        </p:grpSpPr>
        <p:sp>
          <p:nvSpPr>
            <p:cNvPr id="21" name="object 21"/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4977765" y="4320920"/>
            <a:ext cx="1403985" cy="6648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139940" y="3073907"/>
            <a:ext cx="1859280" cy="2205355"/>
            <a:chOff x="7139940" y="3073907"/>
            <a:chExt cx="1859280" cy="2205355"/>
          </a:xfrm>
        </p:grpSpPr>
        <p:sp>
          <p:nvSpPr>
            <p:cNvPr id="28" name="object 28"/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7300721" y="4425442"/>
            <a:ext cx="148399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40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relevant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139940" y="1744979"/>
            <a:ext cx="1868805" cy="2205355"/>
            <a:chOff x="7139940" y="1744979"/>
            <a:chExt cx="1868805" cy="2205355"/>
          </a:xfrm>
        </p:grpSpPr>
        <p:sp>
          <p:nvSpPr>
            <p:cNvPr id="35" name="object 35"/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7291578" y="3096005"/>
            <a:ext cx="1492885" cy="49276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40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2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endParaRPr sz="1500" spc="-250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332740" marR="5080" indent="-320040">
              <a:lnSpc>
                <a:spcPts val="1640"/>
              </a:lnSpc>
              <a:spcBef>
                <a:spcPts val="285"/>
              </a:spcBef>
            </a:pP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lang="en-US" sz="15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139940" y="1478280"/>
            <a:ext cx="2790825" cy="1143000"/>
            <a:chOff x="7139940" y="1478280"/>
            <a:chExt cx="2790825" cy="1143000"/>
          </a:xfrm>
        </p:grpSpPr>
        <p:sp>
          <p:nvSpPr>
            <p:cNvPr id="42" name="object 42"/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7354061" y="1660905"/>
            <a:ext cx="1373505" cy="6731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sz="1500" spc="-20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496043" y="1478280"/>
            <a:ext cx="1894839" cy="1143000"/>
            <a:chOff x="9496043" y="1478280"/>
            <a:chExt cx="1894839" cy="1143000"/>
          </a:xfrm>
        </p:grpSpPr>
        <p:sp>
          <p:nvSpPr>
            <p:cNvPr id="49" name="object 49"/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9640316" y="1660905"/>
            <a:ext cx="153924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66065" y="4237990"/>
            <a:ext cx="167640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charset="0"/>
                <a:cs typeface="Times New Roman" panose="02020603050405020304" charset="0"/>
              </a:rPr>
              <a:t>GitHub</a:t>
            </a:r>
            <a:r>
              <a:rPr sz="2000" u="sng" spc="-1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u="sng" spc="-1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charset="0"/>
                <a:cs typeface="Times New Roman" panose="02020603050405020304" charset="0"/>
              </a:rPr>
              <a:t>URL</a:t>
            </a:r>
            <a:r>
              <a:rPr sz="20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6065" y="4888230"/>
            <a:ext cx="3514725" cy="106362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89000"/>
              </a:lnSpc>
              <a:spcBef>
                <a:spcPts val="300"/>
              </a:spcBef>
            </a:pPr>
            <a:r>
              <a:rPr lang="en-IN" sz="1500" u="sng" spc="-10" dirty="0">
                <a:solidFill>
                  <a:schemeClr val="bg1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22"/>
              </a:rPr>
              <a:t>https://github.com/ansariparvej/IBM-Data-Science-Professional/blob/main/11.%20Applied%20Data%20Science%20Capstone/Week_1/Data%20Collection%20API.ipynb</a:t>
            </a:r>
            <a:endParaRPr lang="en-IN" sz="1500" u="sng" spc="-10" dirty="0">
              <a:solidFill>
                <a:schemeClr val="bg1"/>
              </a:solidFill>
              <a:uFill>
                <a:solidFill>
                  <a:srgbClr val="2996E1"/>
                </a:solidFill>
              </a:uFill>
              <a:latin typeface="Carlito"/>
              <a:cs typeface="Carlito"/>
            </a:endParaRP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075537C-CA84-1446-933C-8E9D027F9201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104004" cy="6858000"/>
            <a:chOff x="0" y="0"/>
            <a:chExt cx="4104004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050665" cy="6858000"/>
            </a:xfrm>
            <a:custGeom>
              <a:avLst/>
              <a:gdLst/>
              <a:ahLst/>
              <a:cxnLst/>
              <a:rect l="l" t="t" r="r" b="b"/>
              <a:pathLst>
                <a:path w="4050665" h="6858000">
                  <a:moveTo>
                    <a:pt x="405028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050284" y="6858000"/>
                  </a:lnTo>
                  <a:lnTo>
                    <a:pt x="4050284" y="0"/>
                  </a:lnTo>
                  <a:close/>
                </a:path>
              </a:pathLst>
            </a:custGeom>
            <a:solidFill>
              <a:srgbClr val="BB562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4040123" y="0"/>
              <a:ext cx="64135" cy="6858000"/>
            </a:xfrm>
            <a:custGeom>
              <a:avLst/>
              <a:gdLst/>
              <a:ahLst/>
              <a:cxnLst/>
              <a:rect l="l" t="t" r="r" b="b"/>
              <a:pathLst>
                <a:path w="64135" h="6858000">
                  <a:moveTo>
                    <a:pt x="6388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63880" y="6858000"/>
                  </a:lnTo>
                  <a:lnTo>
                    <a:pt x="6388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66065" y="1760855"/>
            <a:ext cx="3286760" cy="104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015"/>
              </a:lnSpc>
              <a:spcBef>
                <a:spcPts val="100"/>
              </a:spcBef>
            </a:pPr>
            <a:r>
              <a:rPr sz="3600" spc="-2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Data </a:t>
            </a:r>
            <a:r>
              <a:rPr sz="3600" spc="-18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Collection</a:t>
            </a:r>
            <a:r>
              <a:rPr sz="3600" spc="-5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3600" spc="-5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spc="-2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–</a:t>
            </a:r>
            <a:endParaRPr sz="3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4015"/>
              </a:lnSpc>
            </a:pPr>
            <a:r>
              <a:rPr sz="3600" spc="-3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Web</a:t>
            </a:r>
            <a:r>
              <a:rPr sz="3600" spc="-38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spc="-3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Scraping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11496" y="713231"/>
            <a:ext cx="2621280" cy="2318385"/>
            <a:chOff x="5111496" y="713231"/>
            <a:chExt cx="2621280" cy="2318385"/>
          </a:xfrm>
        </p:grpSpPr>
        <p:sp>
          <p:nvSpPr>
            <p:cNvPr id="7" name="object 7"/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314569" y="1104137"/>
            <a:ext cx="212153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r>
              <a:rPr sz="22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Wikipedia</a:t>
            </a:r>
            <a:endParaRPr sz="2200">
              <a:latin typeface="Carlito"/>
              <a:cs typeface="Carlito"/>
            </a:endParaRPr>
          </a:p>
          <a:p>
            <a:pPr marL="13335" algn="ctr">
              <a:lnSpc>
                <a:spcPts val="2520"/>
              </a:lnSpc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11496" y="2589276"/>
            <a:ext cx="2580640" cy="2318385"/>
            <a:chOff x="5111496" y="2589276"/>
            <a:chExt cx="2580640" cy="2318385"/>
          </a:xfrm>
        </p:grpSpPr>
        <p:sp>
          <p:nvSpPr>
            <p:cNvPr id="14" name="object 14"/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224145" y="3021330"/>
            <a:ext cx="2315845" cy="657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BeautifulSoup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ts val="2520"/>
              </a:lnSpc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html5lib</a:t>
            </a:r>
            <a:r>
              <a:rPr sz="22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Parser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111496" y="4465320"/>
            <a:ext cx="3906520" cy="1580515"/>
            <a:chOff x="5111496" y="4465320"/>
            <a:chExt cx="3906520" cy="1580515"/>
          </a:xfrm>
        </p:grpSpPr>
        <p:sp>
          <p:nvSpPr>
            <p:cNvPr id="21" name="object 21"/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271135" y="4854575"/>
            <a:ext cx="2000885" cy="71247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endParaRPr sz="2200" spc="-5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info 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r>
              <a:rPr lang="en-US" sz="22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438388" y="2965704"/>
            <a:ext cx="2580640" cy="3080385"/>
            <a:chOff x="8438388" y="2965704"/>
            <a:chExt cx="2580640" cy="3080385"/>
          </a:xfrm>
        </p:grpSpPr>
        <p:sp>
          <p:nvSpPr>
            <p:cNvPr id="28" name="object 28"/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8727440" y="5007990"/>
            <a:ext cx="1943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438388" y="1089660"/>
            <a:ext cx="2580640" cy="3112135"/>
            <a:chOff x="8438388" y="1089660"/>
            <a:chExt cx="2580640" cy="3112135"/>
          </a:xfrm>
        </p:grpSpPr>
        <p:sp>
          <p:nvSpPr>
            <p:cNvPr id="35" name="object 35"/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8840216" y="2670810"/>
            <a:ext cx="1708150" cy="159448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2000"/>
              </a:lnSpc>
              <a:spcBef>
                <a:spcPts val="31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Iterate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through  table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cells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extract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438388" y="713231"/>
            <a:ext cx="2580640" cy="1580515"/>
            <a:chOff x="8438388" y="713231"/>
            <a:chExt cx="2580640" cy="1580515"/>
          </a:xfrm>
        </p:grpSpPr>
        <p:sp>
          <p:nvSpPr>
            <p:cNvPr id="42" name="object 42"/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8706104" y="1101090"/>
            <a:ext cx="1983105" cy="106807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84175" marR="5080" indent="-372110">
              <a:lnSpc>
                <a:spcPts val="2420"/>
              </a:lnSpc>
              <a:spcBef>
                <a:spcPts val="360"/>
              </a:spcBef>
            </a:pPr>
            <a:r>
              <a:rPr lang="en-US" sz="22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 spc="-5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384175" marR="5080" indent="-372110">
              <a:lnSpc>
                <a:spcPts val="2420"/>
              </a:lnSpc>
              <a:spcBef>
                <a:spcPts val="360"/>
              </a:spcBef>
            </a:pPr>
            <a:r>
              <a:rPr lang="en-US" sz="2200" spc="-60" dirty="0">
                <a:solidFill>
                  <a:srgbClr val="FFFFFF"/>
                </a:solidFill>
                <a:latin typeface="Carlito"/>
                <a:cs typeface="Carlito"/>
              </a:rPr>
              <a:t>         </a:t>
            </a:r>
            <a:r>
              <a:rPr sz="2200" spc="-60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endParaRPr sz="2200" spc="-60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384175" marR="5080" indent="-372110">
              <a:lnSpc>
                <a:spcPts val="2420"/>
              </a:lnSpc>
              <a:spcBef>
                <a:spcPts val="360"/>
              </a:spcBef>
            </a:pPr>
            <a:r>
              <a:rPr lang="en-US" sz="2200" spc="-30" dirty="0">
                <a:solidFill>
                  <a:srgbClr val="FFFFFF"/>
                </a:solidFill>
                <a:latin typeface="Carlito"/>
                <a:cs typeface="Carlito"/>
              </a:rPr>
              <a:t>  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3" name="object 53"/>
          <p:cNvSpPr txBox="1"/>
          <p:nvPr/>
        </p:nvSpPr>
        <p:spPr>
          <a:xfrm>
            <a:off x="266065" y="4237990"/>
            <a:ext cx="167640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charset="0"/>
                <a:cs typeface="Times New Roman" panose="02020603050405020304" charset="0"/>
              </a:rPr>
              <a:t>GitHub</a:t>
            </a:r>
            <a:r>
              <a:rPr sz="2000" u="sng" spc="-1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u="sng" spc="-1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charset="0"/>
                <a:cs typeface="Times New Roman" panose="02020603050405020304" charset="0"/>
              </a:rPr>
              <a:t>URL</a:t>
            </a:r>
            <a:r>
              <a:rPr sz="20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6065" y="4888230"/>
            <a:ext cx="3514725" cy="126873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p>
            <a:pPr marL="12700" marR="5080">
              <a:lnSpc>
                <a:spcPct val="89000"/>
              </a:lnSpc>
              <a:spcBef>
                <a:spcPts val="300"/>
              </a:spcBef>
            </a:pPr>
            <a:r>
              <a:rPr lang="en-IN" sz="1500" u="sng" spc="-10" dirty="0">
                <a:solidFill>
                  <a:schemeClr val="bg1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16"/>
              </a:rPr>
              <a:t>https://github.com/ansariparvej/IBM-Data-Science-Professional/blob/main/11.%20Applied%20Data%20Science%20Capstone/Week_1/Data%20Collection%20with%20Web%20Scraping.ipynb</a:t>
            </a:r>
            <a:endParaRPr lang="en-IN" sz="1500" u="sng" spc="-10" dirty="0">
              <a:solidFill>
                <a:schemeClr val="bg1"/>
              </a:solidFill>
              <a:uFill>
                <a:solidFill>
                  <a:srgbClr val="2996E1"/>
                </a:solidFill>
              </a:u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15500</Words>
  <Application>WPS Presentation</Application>
  <PresentationFormat>Widescreen</PresentationFormat>
  <Paragraphs>514</Paragraphs>
  <Slides>51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74" baseType="lpstr">
      <vt:lpstr>Arial</vt:lpstr>
      <vt:lpstr>SimSun</vt:lpstr>
      <vt:lpstr>Wingdings</vt:lpstr>
      <vt:lpstr>Abadi</vt:lpstr>
      <vt:lpstr>IBM Plex Mono SemiBold</vt:lpstr>
      <vt:lpstr>Noto Sans Mono</vt:lpstr>
      <vt:lpstr>Abadi</vt:lpstr>
      <vt:lpstr>Gubbi</vt:lpstr>
      <vt:lpstr>SF Pro</vt:lpstr>
      <vt:lpstr>Arial</vt:lpstr>
      <vt:lpstr>IBM Plex Mono Text</vt:lpstr>
      <vt:lpstr>Carlito</vt:lpstr>
      <vt:lpstr>Microsoft YaHei</vt:lpstr>
      <vt:lpstr>Droid Sans Fallback</vt:lpstr>
      <vt:lpstr>Arial Unicode MS</vt:lpstr>
      <vt:lpstr>Calibri</vt:lpstr>
      <vt:lpstr>Trebuchet MS</vt:lpstr>
      <vt:lpstr>Abyssinica SIL</vt:lpstr>
      <vt:lpstr>Wingdings</vt:lpstr>
      <vt:lpstr>Times New Roman</vt:lpstr>
      <vt:lpstr>Andale Mono</vt:lpstr>
      <vt:lpstr>Calibri Light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Filter data to only  include Falcon 9  launches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ali</cp:lastModifiedBy>
  <cp:revision>327</cp:revision>
  <dcterms:created xsi:type="dcterms:W3CDTF">2023-07-06T08:52:49Z</dcterms:created>
  <dcterms:modified xsi:type="dcterms:W3CDTF">2023-07-06T08:52:49Z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/>
  </property>
  <property fmtid="{D5CDD505-2E9C-101B-9397-08002B2CF9AE}" pid="4" name="KSOProductBuildVer">
    <vt:lpwstr>1033-11.1.0.11664</vt:lpwstr>
  </property>
</Properties>
</file>